
<file path=[Content_Types].xml><?xml version="1.0" encoding="utf-8"?>
<Types xmlns="http://schemas.openxmlformats.org/package/2006/content-types">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theme/theme2.xml" ContentType="application/vnd.openxmlformats-officedocument.theme+xml"/>
  <Override PartName="/ppt/notesSlides/notesSlide1.xml" ContentType="application/vnd.openxmlformats-officedocument.presentationml.notesSlide+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29"/>
  </p:notesMasterIdLst>
  <p:sldIdLst>
    <p:sldId id="256" r:id="rId5"/>
    <p:sldId id="257" r:id="rId6"/>
    <p:sldId id="260" r:id="rId7"/>
    <p:sldId id="261" r:id="rId8"/>
    <p:sldId id="262" r:id="rId9"/>
    <p:sldId id="263" r:id="rId10"/>
    <p:sldId id="258" r:id="rId11"/>
    <p:sldId id="281" r:id="rId12"/>
    <p:sldId id="282" r:id="rId13"/>
    <p:sldId id="278" r:id="rId14"/>
    <p:sldId id="279" r:id="rId15"/>
    <p:sldId id="283" r:id="rId16"/>
    <p:sldId id="267" r:id="rId17"/>
    <p:sldId id="268" r:id="rId18"/>
    <p:sldId id="269" r:id="rId19"/>
    <p:sldId id="270" r:id="rId20"/>
    <p:sldId id="272" r:id="rId21"/>
    <p:sldId id="273" r:id="rId22"/>
    <p:sldId id="274" r:id="rId23"/>
    <p:sldId id="275" r:id="rId24"/>
    <p:sldId id="276" r:id="rId25"/>
    <p:sldId id="277" r:id="rId26"/>
    <p:sldId id="284" r:id="rId27"/>
    <p:sldId id="285" r:id="rId28"/>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E659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6B754C5-5A67-D9FE-3CAF-C1BC13E06631}" v="1494" dt="2024-08-11T09:14:28.686"/>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467" autoAdjust="0"/>
    <p:restoredTop sz="74189" autoAdjust="0"/>
  </p:normalViewPr>
  <p:slideViewPr>
    <p:cSldViewPr snapToGrid="0" snapToObjects="1" showGuides="1">
      <p:cViewPr varScale="1">
        <p:scale>
          <a:sx n="61" d="100"/>
          <a:sy n="61" d="100"/>
        </p:scale>
        <p:origin x="1363" y="48"/>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commentAuthors" Target="commentAuthors.xml"/><Relationship Id="rId35" Type="http://schemas.microsoft.com/office/2015/10/relationships/revisionInfo" Target="revisionInfo.xml"/><Relationship Id="rId8" Type="http://schemas.openxmlformats.org/officeDocument/2006/relationships/slide" Target="slides/slide4.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1:52.130"/>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 1,'4'0,"1"0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0:30.591"/>
    </inkml:context>
    <inkml:brush xml:id="br0">
      <inkml:brushProperty name="width" value="0.3" units="cm"/>
      <inkml:brushProperty name="height" value="0.6" units="cm"/>
      <inkml:brushProperty name="color" value="#FFFFFF"/>
      <inkml:brushProperty name="tip" value="rectangle"/>
      <inkml:brushProperty name="rasterOp" value="maskPen"/>
      <inkml:brushProperty name="ignorePressure" value="1"/>
    </inkml:brush>
  </inkml:definitions>
  <inkml:trace contextRef="#ctx0" brushRef="#br0">0 0,'0'0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0:30.928"/>
    </inkml:context>
    <inkml:brush xml:id="br0">
      <inkml:brushProperty name="width" value="0.3" units="cm"/>
      <inkml:brushProperty name="height" value="0.6"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0:31.555"/>
    </inkml:context>
    <inkml:brush xml:id="br0">
      <inkml:brushProperty name="width" value="0.3" units="cm"/>
      <inkml:brushProperty name="height" value="0.6"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0:31.881"/>
    </inkml:context>
    <inkml:brush xml:id="br0">
      <inkml:brushProperty name="width" value="0.3" units="cm"/>
      <inkml:brushProperty name="height" value="0.6"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0:57.240"/>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14,'0'-6,"0"-2</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33.153"/>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 0,'0'0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34.042"/>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 0,'0'0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34.713"/>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14 0,'-6'0,"-1"0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36.608"/>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 0,'0'0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37.363"/>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 1,'0'0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1:52.485"/>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0,'0'0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38.903"/>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0,'0'0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39.434"/>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40.498"/>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0,'0'0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3:11.426"/>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3:33.458"/>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 0,'0'0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3:36.957"/>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0,'0'0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3:37.444"/>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 0,'5'0,"3"0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3:38.508"/>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3:56.858"/>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74 0,'0'6,"0"7,-6 2,-7-2,-14-3,-1-3</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4:38.528"/>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 0,'5'0,"3"0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1:55.176"/>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37:51.257"/>
    </inkml:context>
    <inkml:brush xml:id="br0">
      <inkml:brushProperty name="width" value="0.05" units="cm"/>
      <inkml:brushProperty name="height" value="0.05" units="cm"/>
      <inkml:brushProperty name="ignorePressure" value="1"/>
    </inkml:brush>
  </inkml:definitions>
  <inkml:trace contextRef="#ctx0" brushRef="#br0">0 0,'0'0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44.359"/>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0,'0'0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45.199"/>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45.763"/>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0,'0'0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46.202"/>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0,'6'0,"-4"6,-2 2</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53.893"/>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0,'11'0,"10"0,1 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3:01.422"/>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3:01.878"/>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3:02.265"/>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3:02.610"/>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1:55.517"/>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3:03.924"/>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1:55.860"/>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1:56.205"/>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1:56.537"/>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1:58.348"/>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0:28.782"/>
    </inkml:context>
    <inkml:brush xml:id="br0">
      <inkml:brushProperty name="width" value="0.3" units="cm"/>
      <inkml:brushProperty name="height" value="0.6" units="cm"/>
      <inkml:brushProperty name="color" value="#FFFFFF"/>
      <inkml:brushProperty name="tip" value="rectangle"/>
      <inkml:brushProperty name="rasterOp" value="maskPen"/>
      <inkml:brushProperty name="ignorePressure" value="1"/>
    </inkml:brush>
  </inkml:definitions>
  <inkml:trace contextRef="#ctx0" brushRef="#br0">3862 105,'-1271'0,"1156"-5,-24-7,-86-4,-555 14,398 3,346-3,0-2,1-1,-1-2,-10-4,-70-13,-19 12,0 6,-61 8,66 0,86 2,44-4,0 0,0 0,0 0,-1 0,1 0,0 0,0 0,0 1,0-1,-1 0,1 0,0 0,0 0,0 0,0 0,-1 0,1 0,0 0,0 1,0-1,0 0,0 0,0 0,0 0,-1 0,1 1,0-1,0 0,0 0,0 0,0 0,0 1,0-1,0 0,0 0,0 0,0 1,0-1,0 0,0 0,0 0,0 0,0 1,0-1,0 0,0 0,0 0,0 0,1 1,-1-1,0 0,20 10,43 10,61 11,-29-8,63 10,2-7,83 0,-79-10,0 7,60 20,-165-29,0-2,1-3,1-3,53-2,1709-7,-1834 2,-1-1,1 0,0 0,0-1,0-1,-36-8,-207-29,-83 4,242 22,66 9,0 1,-1 2,-2 1,-72 2,54 2,0-3,-42-6,52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8/11/2024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a:t>
            </a:fld>
            <a:endParaRPr lang="en-US"/>
          </a:p>
        </p:txBody>
      </p:sp>
    </p:spTree>
    <p:extLst>
      <p:ext uri="{BB962C8B-B14F-4D97-AF65-F5344CB8AC3E}">
        <p14:creationId xmlns:p14="http://schemas.microsoft.com/office/powerpoint/2010/main" val="34439511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3</a:t>
            </a:fld>
            <a:endParaRPr lang="en-US"/>
          </a:p>
        </p:txBody>
      </p:sp>
    </p:spTree>
    <p:extLst>
      <p:ext uri="{BB962C8B-B14F-4D97-AF65-F5344CB8AC3E}">
        <p14:creationId xmlns:p14="http://schemas.microsoft.com/office/powerpoint/2010/main" val="16123123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EBDA0E2-FEBD-4B65-8F16-724CF984F377}" type="slidenum">
              <a:rPr lang="en-US" smtClean="0"/>
              <a:t>8</a:t>
            </a:fld>
            <a:endParaRPr lang="en-US"/>
          </a:p>
        </p:txBody>
      </p:sp>
    </p:spTree>
    <p:extLst>
      <p:ext uri="{BB962C8B-B14F-4D97-AF65-F5344CB8AC3E}">
        <p14:creationId xmlns:p14="http://schemas.microsoft.com/office/powerpoint/2010/main" val="42560045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8" Type="http://schemas.openxmlformats.org/officeDocument/2006/relationships/customXml" Target="../ink/ink5.xml"/><Relationship Id="rId3" Type="http://schemas.openxmlformats.org/officeDocument/2006/relationships/image" Target="../media/image4.png"/><Relationship Id="rId7" Type="http://schemas.openxmlformats.org/officeDocument/2006/relationships/customXml" Target="../ink/ink4.xml"/><Relationship Id="rId2" Type="http://schemas.openxmlformats.org/officeDocument/2006/relationships/customXml" Target="../ink/ink1.xml"/><Relationship Id="rId1" Type="http://schemas.openxmlformats.org/officeDocument/2006/relationships/slideMaster" Target="../slideMasters/slideMaster1.xml"/><Relationship Id="rId6" Type="http://schemas.openxmlformats.org/officeDocument/2006/relationships/customXml" Target="../ink/ink3.xml"/><Relationship Id="rId11" Type="http://schemas.openxmlformats.org/officeDocument/2006/relationships/customXml" Target="../ink/ink8.xml"/><Relationship Id="rId5" Type="http://schemas.openxmlformats.org/officeDocument/2006/relationships/image" Target="../media/image5.png"/><Relationship Id="rId10" Type="http://schemas.openxmlformats.org/officeDocument/2006/relationships/customXml" Target="../ink/ink7.xml"/><Relationship Id="rId4" Type="http://schemas.openxmlformats.org/officeDocument/2006/relationships/customXml" Target="../ink/ink2.xml"/><Relationship Id="rId9" Type="http://schemas.openxmlformats.org/officeDocument/2006/relationships/customXml" Target="../ink/ink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880360" y="1168401"/>
            <a:ext cx="6431280" cy="2387600"/>
          </a:xfr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t>Click to edit Master title style</a:t>
            </a:r>
          </a:p>
        </p:txBody>
      </p:sp>
      <p:sp>
        <p:nvSpPr>
          <p:cNvPr id="3" name="Subtitle 2"/>
          <p:cNvSpPr>
            <a:spLocks noGrp="1"/>
          </p:cNvSpPr>
          <p:nvPr>
            <p:ph type="subTitle" idx="1"/>
          </p:nvPr>
        </p:nvSpPr>
        <p:spPr>
          <a:xfrm>
            <a:off x="2880360" y="3731247"/>
            <a:ext cx="6431280" cy="1655762"/>
          </a:xfrm>
        </p:spPr>
        <p:txBody>
          <a:bodyPr/>
          <a:lstStyle>
            <a:lvl1pPr marL="0" indent="0" algn="ctr">
              <a:buNone/>
              <a:defRPr sz="2400" b="1">
                <a:solidFill>
                  <a:srgbClr val="00B0F0"/>
                </a:solidFill>
                <a:latin typeface="IBM Plex Mono Text" panose="020B0509050203000203" pitchFamily="49"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cxnSp>
        <p:nvCxnSpPr>
          <p:cNvPr id="8" name="Straight Connector 7"/>
          <p:cNvCxnSpPr/>
          <p:nvPr/>
        </p:nvCxnSpPr>
        <p:spPr>
          <a:xfrm>
            <a:off x="2880360" y="3649111"/>
            <a:ext cx="643128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Rectangle 8"/>
          <p:cNvSpPr>
            <a:spLocks noChangeArrowheads="1"/>
          </p:cNvSpPr>
          <p:nvPr/>
        </p:nvSpPr>
        <p:spPr bwMode="black">
          <a:xfrm>
            <a:off x="4093580" y="5537419"/>
            <a:ext cx="4004840" cy="304359"/>
          </a:xfrm>
          <a:prstGeom prst="rect">
            <a:avLst/>
          </a:prstGeom>
          <a:noFill/>
          <a:ln w="9525">
            <a:noFill/>
            <a:miter lim="800000"/>
            <a:headEnd/>
            <a:tailEnd/>
          </a:ln>
        </p:spPr>
        <p:txBody>
          <a:bodyPr lIns="92075" tIns="46038" rIns="92075" bIns="46038"/>
          <a:lstStyle>
            <a:lvl1pPr eaLnBrk="0" hangingPunct="0">
              <a:defRPr b="1">
                <a:solidFill>
                  <a:schemeClr val="tx1"/>
                </a:solidFill>
                <a:latin typeface="Arial" panose="020B0604020202020204" pitchFamily="34" charset="0"/>
                <a:cs typeface="Arial" panose="020B0604020202020204" pitchFamily="34" charset="0"/>
              </a:defRPr>
            </a:lvl1pPr>
            <a:lvl2pPr marL="742950" indent="-285750" eaLnBrk="0" hangingPunct="0">
              <a:defRPr b="1">
                <a:solidFill>
                  <a:schemeClr val="tx1"/>
                </a:solidFill>
                <a:latin typeface="Arial" panose="020B0604020202020204" pitchFamily="34" charset="0"/>
                <a:cs typeface="Arial" panose="020B0604020202020204" pitchFamily="34" charset="0"/>
              </a:defRPr>
            </a:lvl2pPr>
            <a:lvl3pPr marL="1143000" indent="-228600" eaLnBrk="0" hangingPunct="0">
              <a:defRPr b="1">
                <a:solidFill>
                  <a:schemeClr val="tx1"/>
                </a:solidFill>
                <a:latin typeface="Arial" panose="020B0604020202020204" pitchFamily="34" charset="0"/>
                <a:cs typeface="Arial" panose="020B0604020202020204" pitchFamily="34" charset="0"/>
              </a:defRPr>
            </a:lvl3pPr>
            <a:lvl4pPr marL="1600200" indent="-228600" eaLnBrk="0" hangingPunct="0">
              <a:defRPr b="1">
                <a:solidFill>
                  <a:schemeClr val="tx1"/>
                </a:solidFill>
                <a:latin typeface="Arial" panose="020B0604020202020204" pitchFamily="34" charset="0"/>
                <a:cs typeface="Arial" panose="020B0604020202020204" pitchFamily="34" charset="0"/>
              </a:defRPr>
            </a:lvl4pPr>
            <a:lvl5pPr marL="2057400" indent="-228600" eaLnBrk="0" hangingPunct="0">
              <a:defRPr b="1">
                <a:solidFill>
                  <a:schemeClr val="tx1"/>
                </a:solidFill>
                <a:latin typeface="Arial" panose="020B0604020202020204" pitchFamily="34" charset="0"/>
                <a:cs typeface="Arial" panose="020B0604020202020204" pitchFamily="34" charset="0"/>
              </a:defRPr>
            </a:lvl5pPr>
            <a:lvl6pPr marL="2514600" indent="-228600" algn="r"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algn="r"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algn="r"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algn="r"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algn="ctr" eaLnBrk="1" hangingPunct="1"/>
            <a:r>
              <a:rPr lang="en-US" sz="1400" b="0" dirty="0">
                <a:latin typeface="Helv"/>
              </a:rPr>
              <a:t>© IBM Corporation. All rights reserved.</a:t>
            </a:r>
          </a:p>
        </p:txBody>
      </p:sp>
    </p:spTree>
    <p:extLst>
      <p:ext uri="{BB962C8B-B14F-4D97-AF65-F5344CB8AC3E}">
        <p14:creationId xmlns:p14="http://schemas.microsoft.com/office/powerpoint/2010/main" val="37361523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atin typeface="IBM Plex Mono SemiBold" panose="020B0709050203000203" pitchFamily="49" charset="0"/>
              </a:defRPr>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atin typeface="IBM Plex Mono Text" panose="020B0509050203000203" pitchFamily="49"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16392685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IBM Plex Mono SemiBold" panose="020B0709050203000203" pitchFamily="49" charset="0"/>
              </a:defRPr>
            </a:lvl1pPr>
          </a:lstStyle>
          <a:p>
            <a:r>
              <a:rPr lang="en-US"/>
              <a:t>Click to edit Master title style</a:t>
            </a:r>
          </a:p>
        </p:txBody>
      </p:sp>
      <p:sp>
        <p:nvSpPr>
          <p:cNvPr id="3" name="Vertical Text Placeholder 2"/>
          <p:cNvSpPr>
            <a:spLocks noGrp="1"/>
          </p:cNvSpPr>
          <p:nvPr>
            <p:ph type="body" orient="vert" idx="1"/>
          </p:nvPr>
        </p:nvSpPr>
        <p:spPr/>
        <p:txBody>
          <a:bodyPr vert="eaVert"/>
          <a:lstStyle>
            <a:lvl1pPr>
              <a:defRPr>
                <a:latin typeface="IBM Plex Mono Text" panose="020B0509050203000203" pitchFamily="49" charset="0"/>
              </a:defRPr>
            </a:lvl1pPr>
            <a:lvl2pPr>
              <a:defRPr>
                <a:latin typeface="IBM Plex Mono Text" panose="020B0509050203000203" pitchFamily="49" charset="0"/>
              </a:defRPr>
            </a:lvl2pPr>
            <a:lvl3pPr>
              <a:defRPr>
                <a:latin typeface="IBM Plex Mono Text" panose="020B0509050203000203" pitchFamily="49" charset="0"/>
              </a:defRPr>
            </a:lvl3pPr>
            <a:lvl4pPr>
              <a:defRPr>
                <a:latin typeface="IBM Plex Mono Text" panose="020B0509050203000203" pitchFamily="49" charset="0"/>
              </a:defRPr>
            </a:lvl4pPr>
            <a:lvl5pPr>
              <a:defRPr>
                <a:latin typeface="IBM Plex Mono Text" panose="020B0509050203000203"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1470624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256876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2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572469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838200" y="1690688"/>
            <a:ext cx="10515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7" name="Straight Connector 6"/>
          <p:cNvCxnSpPr/>
          <p:nvPr/>
        </p:nvCxnSpPr>
        <p:spPr>
          <a:xfrm>
            <a:off x="838200" y="1296645"/>
            <a:ext cx="10515600" cy="368"/>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97029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dirty="0"/>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3448503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p:cNvCxnSpPr/>
          <p:nvPr/>
        </p:nvCxnSpPr>
        <p:spPr>
          <a:xfrm>
            <a:off x="838200" y="1364249"/>
            <a:ext cx="10515600" cy="368"/>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7F3045DE-3AB7-4E3E-A391-4F9107A8F8C9}"/>
                  </a:ext>
                </a:extLst>
              </p14:cNvPr>
              <p14:cNvContentPartPr/>
              <p14:nvPr userDrawn="1"/>
            </p14:nvContentPartPr>
            <p14:xfrm>
              <a:off x="1837276" y="6444633"/>
              <a:ext cx="3960" cy="360"/>
            </p14:xfrm>
          </p:contentPart>
        </mc:Choice>
        <mc:Fallback xmlns="">
          <p:pic>
            <p:nvPicPr>
              <p:cNvPr id="5" name="Ink 4">
                <a:extLst>
                  <a:ext uri="{FF2B5EF4-FFF2-40B4-BE49-F238E27FC236}">
                    <a16:creationId xmlns:a16="http://schemas.microsoft.com/office/drawing/2014/main" id="{7F3045DE-3AB7-4E3E-A391-4F9107A8F8C9}"/>
                  </a:ext>
                </a:extLst>
              </p:cNvPr>
              <p:cNvPicPr/>
              <p:nvPr/>
            </p:nvPicPr>
            <p:blipFill>
              <a:blip r:embed="rId3"/>
              <a:stretch>
                <a:fillRect/>
              </a:stretch>
            </p:blipFill>
            <p:spPr>
              <a:xfrm>
                <a:off x="1747636" y="6264993"/>
                <a:ext cx="1836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B64BE9BD-96C6-496B-8F87-BF8B5FE6878E}"/>
                  </a:ext>
                </a:extLst>
              </p14:cNvPr>
              <p14:cNvContentPartPr/>
              <p14:nvPr userDrawn="1"/>
            </p14:nvContentPartPr>
            <p14:xfrm>
              <a:off x="1846276" y="6435993"/>
              <a:ext cx="360" cy="360"/>
            </p14:xfrm>
          </p:contentPart>
        </mc:Choice>
        <mc:Fallback xmlns="">
          <p:pic>
            <p:nvPicPr>
              <p:cNvPr id="6" name="Ink 5">
                <a:extLst>
                  <a:ext uri="{FF2B5EF4-FFF2-40B4-BE49-F238E27FC236}">
                    <a16:creationId xmlns:a16="http://schemas.microsoft.com/office/drawing/2014/main" id="{B64BE9BD-96C6-496B-8F87-BF8B5FE6878E}"/>
                  </a:ext>
                </a:extLst>
              </p:cNvPr>
              <p:cNvPicPr/>
              <p:nvPr/>
            </p:nvPicPr>
            <p:blipFill>
              <a:blip r:embed="rId5"/>
              <a:stretch>
                <a:fillRect/>
              </a:stretch>
            </p:blipFill>
            <p:spPr>
              <a:xfrm>
                <a:off x="1756276" y="6255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5547CB02-1206-4981-BA1F-98056CC7D0F6}"/>
                  </a:ext>
                </a:extLst>
              </p14:cNvPr>
              <p14:cNvContentPartPr/>
              <p14:nvPr userDrawn="1"/>
            </p14:nvContentPartPr>
            <p14:xfrm>
              <a:off x="1846276" y="6462633"/>
              <a:ext cx="360" cy="360"/>
            </p14:xfrm>
          </p:contentPart>
        </mc:Choice>
        <mc:Fallback xmlns="">
          <p:pic>
            <p:nvPicPr>
              <p:cNvPr id="7" name="Ink 6">
                <a:extLst>
                  <a:ext uri="{FF2B5EF4-FFF2-40B4-BE49-F238E27FC236}">
                    <a16:creationId xmlns:a16="http://schemas.microsoft.com/office/drawing/2014/main" id="{5547CB02-1206-4981-BA1F-98056CC7D0F6}"/>
                  </a:ext>
                </a:extLst>
              </p:cNvPr>
              <p:cNvPicPr/>
              <p:nvPr/>
            </p:nvPicPr>
            <p:blipFill>
              <a:blip r:embed="rId5"/>
              <a:stretch>
                <a:fillRect/>
              </a:stretch>
            </p:blipFill>
            <p:spPr>
              <a:xfrm>
                <a:off x="1756276" y="6282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9" name="Ink 8">
                <a:extLst>
                  <a:ext uri="{FF2B5EF4-FFF2-40B4-BE49-F238E27FC236}">
                    <a16:creationId xmlns:a16="http://schemas.microsoft.com/office/drawing/2014/main" id="{00AC9549-295A-481F-BAC1-D217607B1470}"/>
                  </a:ext>
                </a:extLst>
              </p14:cNvPr>
              <p14:cNvContentPartPr/>
              <p14:nvPr userDrawn="1"/>
            </p14:nvContentPartPr>
            <p14:xfrm>
              <a:off x="1846276" y="6462633"/>
              <a:ext cx="360" cy="360"/>
            </p14:xfrm>
          </p:contentPart>
        </mc:Choice>
        <mc:Fallback xmlns="">
          <p:pic>
            <p:nvPicPr>
              <p:cNvPr id="9" name="Ink 8">
                <a:extLst>
                  <a:ext uri="{FF2B5EF4-FFF2-40B4-BE49-F238E27FC236}">
                    <a16:creationId xmlns:a16="http://schemas.microsoft.com/office/drawing/2014/main" id="{00AC9549-295A-481F-BAC1-D217607B1470}"/>
                  </a:ext>
                </a:extLst>
              </p:cNvPr>
              <p:cNvPicPr/>
              <p:nvPr/>
            </p:nvPicPr>
            <p:blipFill>
              <a:blip r:embed="rId5"/>
              <a:stretch>
                <a:fillRect/>
              </a:stretch>
            </p:blipFill>
            <p:spPr>
              <a:xfrm>
                <a:off x="1756276" y="6282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Ink 9">
                <a:extLst>
                  <a:ext uri="{FF2B5EF4-FFF2-40B4-BE49-F238E27FC236}">
                    <a16:creationId xmlns:a16="http://schemas.microsoft.com/office/drawing/2014/main" id="{582B34FC-FED6-4B35-B336-2C001BF70FEA}"/>
                  </a:ext>
                </a:extLst>
              </p14:cNvPr>
              <p14:cNvContentPartPr/>
              <p14:nvPr userDrawn="1"/>
            </p14:nvContentPartPr>
            <p14:xfrm>
              <a:off x="1846276" y="6462633"/>
              <a:ext cx="360" cy="360"/>
            </p14:xfrm>
          </p:contentPart>
        </mc:Choice>
        <mc:Fallback xmlns="">
          <p:pic>
            <p:nvPicPr>
              <p:cNvPr id="10" name="Ink 9">
                <a:extLst>
                  <a:ext uri="{FF2B5EF4-FFF2-40B4-BE49-F238E27FC236}">
                    <a16:creationId xmlns:a16="http://schemas.microsoft.com/office/drawing/2014/main" id="{582B34FC-FED6-4B35-B336-2C001BF70FEA}"/>
                  </a:ext>
                </a:extLst>
              </p:cNvPr>
              <p:cNvPicPr/>
              <p:nvPr/>
            </p:nvPicPr>
            <p:blipFill>
              <a:blip r:embed="rId5"/>
              <a:stretch>
                <a:fillRect/>
              </a:stretch>
            </p:blipFill>
            <p:spPr>
              <a:xfrm>
                <a:off x="1756276" y="6282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1" name="Ink 10">
                <a:extLst>
                  <a:ext uri="{FF2B5EF4-FFF2-40B4-BE49-F238E27FC236}">
                    <a16:creationId xmlns:a16="http://schemas.microsoft.com/office/drawing/2014/main" id="{E937588D-ADB8-4462-B727-CA3C34F68C66}"/>
                  </a:ext>
                </a:extLst>
              </p14:cNvPr>
              <p14:cNvContentPartPr/>
              <p14:nvPr userDrawn="1"/>
            </p14:nvContentPartPr>
            <p14:xfrm>
              <a:off x="1846276" y="6462633"/>
              <a:ext cx="360" cy="360"/>
            </p14:xfrm>
          </p:contentPart>
        </mc:Choice>
        <mc:Fallback xmlns="">
          <p:pic>
            <p:nvPicPr>
              <p:cNvPr id="11" name="Ink 10">
                <a:extLst>
                  <a:ext uri="{FF2B5EF4-FFF2-40B4-BE49-F238E27FC236}">
                    <a16:creationId xmlns:a16="http://schemas.microsoft.com/office/drawing/2014/main" id="{E937588D-ADB8-4462-B727-CA3C34F68C66}"/>
                  </a:ext>
                </a:extLst>
              </p:cNvPr>
              <p:cNvPicPr/>
              <p:nvPr/>
            </p:nvPicPr>
            <p:blipFill>
              <a:blip r:embed="rId5"/>
              <a:stretch>
                <a:fillRect/>
              </a:stretch>
            </p:blipFill>
            <p:spPr>
              <a:xfrm>
                <a:off x="1756276" y="6282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2" name="Ink 11">
                <a:extLst>
                  <a:ext uri="{FF2B5EF4-FFF2-40B4-BE49-F238E27FC236}">
                    <a16:creationId xmlns:a16="http://schemas.microsoft.com/office/drawing/2014/main" id="{30649580-583C-4B6A-9755-80D062662B47}"/>
                  </a:ext>
                </a:extLst>
              </p14:cNvPr>
              <p14:cNvContentPartPr/>
              <p14:nvPr userDrawn="1"/>
            </p14:nvContentPartPr>
            <p14:xfrm>
              <a:off x="1846276" y="6462633"/>
              <a:ext cx="360" cy="360"/>
            </p14:xfrm>
          </p:contentPart>
        </mc:Choice>
        <mc:Fallback xmlns="">
          <p:pic>
            <p:nvPicPr>
              <p:cNvPr id="12" name="Ink 11">
                <a:extLst>
                  <a:ext uri="{FF2B5EF4-FFF2-40B4-BE49-F238E27FC236}">
                    <a16:creationId xmlns:a16="http://schemas.microsoft.com/office/drawing/2014/main" id="{30649580-583C-4B6A-9755-80D062662B47}"/>
                  </a:ext>
                </a:extLst>
              </p:cNvPr>
              <p:cNvPicPr/>
              <p:nvPr/>
            </p:nvPicPr>
            <p:blipFill>
              <a:blip r:embed="rId5"/>
              <a:stretch>
                <a:fillRect/>
              </a:stretch>
            </p:blipFill>
            <p:spPr>
              <a:xfrm>
                <a:off x="1756276" y="6282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3" name="Ink 12">
                <a:extLst>
                  <a:ext uri="{FF2B5EF4-FFF2-40B4-BE49-F238E27FC236}">
                    <a16:creationId xmlns:a16="http://schemas.microsoft.com/office/drawing/2014/main" id="{C563E662-A115-4BA9-A520-DAB1F8FFDBA4}"/>
                  </a:ext>
                </a:extLst>
              </p14:cNvPr>
              <p14:cNvContentPartPr/>
              <p14:nvPr userDrawn="1"/>
            </p14:nvContentPartPr>
            <p14:xfrm>
              <a:off x="-222284" y="4536273"/>
              <a:ext cx="360" cy="360"/>
            </p14:xfrm>
          </p:contentPart>
        </mc:Choice>
        <mc:Fallback xmlns="">
          <p:pic>
            <p:nvPicPr>
              <p:cNvPr id="13" name="Ink 12">
                <a:extLst>
                  <a:ext uri="{FF2B5EF4-FFF2-40B4-BE49-F238E27FC236}">
                    <a16:creationId xmlns:a16="http://schemas.microsoft.com/office/drawing/2014/main" id="{C563E662-A115-4BA9-A520-DAB1F8FFDBA4}"/>
                  </a:ext>
                </a:extLst>
              </p:cNvPr>
              <p:cNvPicPr/>
              <p:nvPr/>
            </p:nvPicPr>
            <p:blipFill>
              <a:blip r:embed="rId5"/>
              <a:stretch>
                <a:fillRect/>
              </a:stretch>
            </p:blipFill>
            <p:spPr>
              <a:xfrm>
                <a:off x="-312284" y="4356633"/>
                <a:ext cx="180000" cy="360000"/>
              </a:xfrm>
              <a:prstGeom prst="rect">
                <a:avLst/>
              </a:prstGeom>
            </p:spPr>
          </p:pic>
        </mc:Fallback>
      </mc:AlternateContent>
    </p:spTree>
    <p:extLst>
      <p:ext uri="{BB962C8B-B14F-4D97-AF65-F5344CB8AC3E}">
        <p14:creationId xmlns:p14="http://schemas.microsoft.com/office/powerpoint/2010/main" val="28713435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dirty="0"/>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2735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934645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t>Click to edit Master title style</a:t>
            </a:r>
          </a:p>
        </p:txBody>
      </p:sp>
      <p:pic>
        <p:nvPicPr>
          <p:cNvPr id="6" name="Picture 5">
            <a:extLst>
              <a:ext uri="{FF2B5EF4-FFF2-40B4-BE49-F238E27FC236}">
                <a16:creationId xmlns:a16="http://schemas.microsoft.com/office/drawing/2014/main" id="{50C0E56E-6DF9-1A4A-B8B3-5CCE0E34EE69}"/>
              </a:ext>
            </a:extLst>
          </p:cNvPr>
          <p:cNvPicPr>
            <a:picLocks noChangeAspect="1"/>
          </p:cNvPicPr>
          <p:nvPr userDrawn="1"/>
        </p:nvPicPr>
        <p:blipFill>
          <a:blip r:embed="rId2"/>
          <a:stretch>
            <a:fillRect/>
          </a:stretch>
        </p:blipFill>
        <p:spPr>
          <a:xfrm>
            <a:off x="340139" y="6371623"/>
            <a:ext cx="2456070" cy="378964"/>
          </a:xfrm>
          <a:prstGeom prst="rect">
            <a:avLst/>
          </a:prstGeom>
        </p:spPr>
      </p:pic>
      <p:pic>
        <p:nvPicPr>
          <p:cNvPr id="7" name="Picture 6">
            <a:extLst>
              <a:ext uri="{FF2B5EF4-FFF2-40B4-BE49-F238E27FC236}">
                <a16:creationId xmlns:a16="http://schemas.microsoft.com/office/drawing/2014/main" id="{11F93DCE-FA02-D440-9E07-8488A5BEFD87}"/>
              </a:ext>
            </a:extLst>
          </p:cNvPr>
          <p:cNvPicPr>
            <a:picLocks noChangeAspect="1"/>
          </p:cNvPicPr>
          <p:nvPr userDrawn="1"/>
        </p:nvPicPr>
        <p:blipFill>
          <a:blip r:embed="rId3"/>
          <a:stretch>
            <a:fillRect/>
          </a:stretch>
        </p:blipFill>
        <p:spPr>
          <a:xfrm>
            <a:off x="8475870" y="6371623"/>
            <a:ext cx="3375991" cy="397761"/>
          </a:xfrm>
          <a:prstGeom prst="rect">
            <a:avLst/>
          </a:prstGeom>
        </p:spPr>
      </p:pic>
    </p:spTree>
    <p:extLst>
      <p:ext uri="{BB962C8B-B14F-4D97-AF65-F5344CB8AC3E}">
        <p14:creationId xmlns:p14="http://schemas.microsoft.com/office/powerpoint/2010/main" val="11732707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3_Blank">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8CFCBCB-1D32-9741-B77A-1BFE02DB6010}"/>
              </a:ext>
            </a:extLst>
          </p:cNvPr>
          <p:cNvPicPr>
            <a:picLocks noChangeAspect="1"/>
          </p:cNvPicPr>
          <p:nvPr userDrawn="1"/>
        </p:nvPicPr>
        <p:blipFill>
          <a:blip r:embed="rId2"/>
          <a:stretch>
            <a:fillRect/>
          </a:stretch>
        </p:blipFill>
        <p:spPr>
          <a:xfrm>
            <a:off x="340139" y="6371623"/>
            <a:ext cx="2456070" cy="378964"/>
          </a:xfrm>
          <a:prstGeom prst="rect">
            <a:avLst/>
          </a:prstGeom>
        </p:spPr>
      </p:pic>
      <p:pic>
        <p:nvPicPr>
          <p:cNvPr id="6" name="Picture 5">
            <a:extLst>
              <a:ext uri="{FF2B5EF4-FFF2-40B4-BE49-F238E27FC236}">
                <a16:creationId xmlns:a16="http://schemas.microsoft.com/office/drawing/2014/main" id="{8506E48A-1141-0A4A-92F9-E51452A18046}"/>
              </a:ext>
            </a:extLst>
          </p:cNvPr>
          <p:cNvPicPr>
            <a:picLocks noChangeAspect="1"/>
          </p:cNvPicPr>
          <p:nvPr userDrawn="1"/>
        </p:nvPicPr>
        <p:blipFill>
          <a:blip r:embed="rId3"/>
          <a:stretch>
            <a:fillRect/>
          </a:stretch>
        </p:blipFill>
        <p:spPr>
          <a:xfrm>
            <a:off x="8475870" y="6371623"/>
            <a:ext cx="3375991" cy="397761"/>
          </a:xfrm>
          <a:prstGeom prst="rect">
            <a:avLst/>
          </a:prstGeom>
        </p:spPr>
      </p:pic>
    </p:spTree>
    <p:extLst>
      <p:ext uri="{BB962C8B-B14F-4D97-AF65-F5344CB8AC3E}">
        <p14:creationId xmlns:p14="http://schemas.microsoft.com/office/powerpoint/2010/main" val="23960919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dirty="0"/>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atin typeface="IBM Plex Mono SemiBold" panose="020B0709050203000203" pitchFamily="49" charset="0"/>
              </a:defRPr>
            </a:lvl1pPr>
            <a:lvl2pPr>
              <a:defRPr sz="2800">
                <a:latin typeface="IBM Plex Mono Text" panose="020B0509050203000203" pitchFamily="49" charset="0"/>
              </a:defRPr>
            </a:lvl2pPr>
            <a:lvl3pPr>
              <a:defRPr sz="2400">
                <a:latin typeface="IBM Plex Mono Text" panose="020B0509050203000203" pitchFamily="49" charset="0"/>
              </a:defRPr>
            </a:lvl3pPr>
            <a:lvl4pPr>
              <a:defRPr sz="2000">
                <a:latin typeface="IBM Plex Mono Text" panose="020B0509050203000203" pitchFamily="49" charset="0"/>
              </a:defRPr>
            </a:lvl4pPr>
            <a:lvl5pPr>
              <a:defRPr sz="2000">
                <a:latin typeface="IBM Plex Mono Text" panose="020B0509050203000203" pitchFamily="49" charset="0"/>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atin typeface="IBM Plex Mono Text" panose="020B0509050203000203" pitchFamily="49"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Tree>
    <p:extLst>
      <p:ext uri="{BB962C8B-B14F-4D97-AF65-F5344CB8AC3E}">
        <p14:creationId xmlns:p14="http://schemas.microsoft.com/office/powerpoint/2010/main" val="11860664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3.png"/><Relationship Id="rId2" Type="http://schemas.openxmlformats.org/officeDocument/2006/relationships/slideLayout" Target="../slideLayouts/slideLayout2.xml"/><Relationship Id="rId16" Type="http://schemas.openxmlformats.org/officeDocument/2006/relationships/image" Target="../media/image2.tif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tif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4785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a:extLst>
              <a:ext uri="{FF2B5EF4-FFF2-40B4-BE49-F238E27FC236}">
                <a16:creationId xmlns:a16="http://schemas.microsoft.com/office/drawing/2014/main" id="{20C61547-18BE-8345-B662-68E923DBE5F1}"/>
              </a:ext>
            </a:extLst>
          </p:cNvPr>
          <p:cNvPicPr>
            <a:picLocks noChangeAspect="1"/>
          </p:cNvPicPr>
          <p:nvPr userDrawn="1"/>
        </p:nvPicPr>
        <p:blipFill>
          <a:blip r:embed="rId15"/>
          <a:stretch>
            <a:fillRect/>
          </a:stretch>
        </p:blipFill>
        <p:spPr>
          <a:xfrm>
            <a:off x="340139" y="6371623"/>
            <a:ext cx="2456070" cy="378964"/>
          </a:xfrm>
          <a:prstGeom prst="rect">
            <a:avLst/>
          </a:prstGeom>
        </p:spPr>
      </p:pic>
      <p:pic>
        <p:nvPicPr>
          <p:cNvPr id="8" name="Picture 7">
            <a:extLst>
              <a:ext uri="{FF2B5EF4-FFF2-40B4-BE49-F238E27FC236}">
                <a16:creationId xmlns:a16="http://schemas.microsoft.com/office/drawing/2014/main" id="{A58A02AB-648A-1143-A78D-9F86334C2B64}"/>
              </a:ext>
            </a:extLst>
          </p:cNvPr>
          <p:cNvPicPr>
            <a:picLocks noChangeAspect="1"/>
          </p:cNvPicPr>
          <p:nvPr userDrawn="1"/>
        </p:nvPicPr>
        <p:blipFill>
          <a:blip r:embed="rId16"/>
          <a:stretch>
            <a:fillRect/>
          </a:stretch>
        </p:blipFill>
        <p:spPr>
          <a:xfrm>
            <a:off x="8475870" y="6371623"/>
            <a:ext cx="3375991" cy="397761"/>
          </a:xfrm>
          <a:prstGeom prst="rect">
            <a:avLst/>
          </a:prstGeom>
        </p:spPr>
      </p:pic>
      <p:pic>
        <p:nvPicPr>
          <p:cNvPr id="4" name="Picture 3">
            <a:extLst>
              <a:ext uri="{FF2B5EF4-FFF2-40B4-BE49-F238E27FC236}">
                <a16:creationId xmlns:a16="http://schemas.microsoft.com/office/drawing/2014/main" id="{4A2884DB-FE2D-4B0A-B81D-5D9FAF9C5FA4}"/>
              </a:ext>
            </a:extLst>
          </p:cNvPr>
          <p:cNvPicPr>
            <a:picLocks noChangeAspect="1"/>
          </p:cNvPicPr>
          <p:nvPr userDrawn="1"/>
        </p:nvPicPr>
        <p:blipFill>
          <a:blip r:embed="rId17">
            <a:alphaModFix amt="3000"/>
            <a:extLst>
              <a:ext uri="{28A0092B-C50C-407E-A947-70E740481C1C}">
                <a14:useLocalDpi xmlns:a14="http://schemas.microsoft.com/office/drawing/2010/main" val="0"/>
              </a:ext>
            </a:extLst>
          </a:blip>
          <a:stretch>
            <a:fillRect/>
          </a:stretch>
        </p:blipFill>
        <p:spPr>
          <a:xfrm>
            <a:off x="1066800" y="861346"/>
            <a:ext cx="10058400" cy="5699759"/>
          </a:xfrm>
          <a:prstGeom prst="rect">
            <a:avLst/>
          </a:prstGeom>
        </p:spPr>
      </p:pic>
    </p:spTree>
    <p:extLst>
      <p:ext uri="{BB962C8B-B14F-4D97-AF65-F5344CB8AC3E}">
        <p14:creationId xmlns:p14="http://schemas.microsoft.com/office/powerpoint/2010/main" val="127044293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txStyles>
    <p:title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p:titleStyle>
    <p:body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8" Type="http://schemas.openxmlformats.org/officeDocument/2006/relationships/image" Target="../media/image5.png"/><Relationship Id="rId26" Type="http://schemas.openxmlformats.org/officeDocument/2006/relationships/customXml" Target="../ink/ink22.xml"/><Relationship Id="rId3" Type="http://schemas.openxmlformats.org/officeDocument/2006/relationships/image" Target="../media/image6.png"/><Relationship Id="rId21" Type="http://schemas.openxmlformats.org/officeDocument/2006/relationships/image" Target="../media/image4.png"/><Relationship Id="rId34" Type="http://schemas.openxmlformats.org/officeDocument/2006/relationships/customXml" Target="../ink/ink29.xml"/><Relationship Id="rId7" Type="http://schemas.openxmlformats.org/officeDocument/2006/relationships/customXml" Target="../ink/ink10.xml"/><Relationship Id="rId12" Type="http://schemas.openxmlformats.org/officeDocument/2006/relationships/customXml" Target="../ink/ink14.xml"/><Relationship Id="rId17" Type="http://schemas.openxmlformats.org/officeDocument/2006/relationships/customXml" Target="../ink/ink15.xml"/><Relationship Id="rId25" Type="http://schemas.openxmlformats.org/officeDocument/2006/relationships/customXml" Target="../ink/ink21.xml"/><Relationship Id="rId33" Type="http://schemas.openxmlformats.org/officeDocument/2006/relationships/image" Target="../media/image12.png"/><Relationship Id="rId2" Type="http://schemas.openxmlformats.org/officeDocument/2006/relationships/notesSlide" Target="../notesSlides/notesSlide1.xml"/><Relationship Id="rId16" Type="http://schemas.openxmlformats.org/officeDocument/2006/relationships/image" Target="../media/image11.png"/><Relationship Id="rId20" Type="http://schemas.openxmlformats.org/officeDocument/2006/relationships/customXml" Target="../ink/ink17.xml"/><Relationship Id="rId29" Type="http://schemas.openxmlformats.org/officeDocument/2006/relationships/customXml" Target="../ink/ink25.xml"/><Relationship Id="rId1" Type="http://schemas.openxmlformats.org/officeDocument/2006/relationships/slideLayout" Target="../slideLayouts/slideLayout4.xml"/><Relationship Id="rId6" Type="http://schemas.openxmlformats.org/officeDocument/2006/relationships/image" Target="../media/image8.png"/><Relationship Id="rId11" Type="http://schemas.openxmlformats.org/officeDocument/2006/relationships/customXml" Target="../ink/ink13.xml"/><Relationship Id="rId24" Type="http://schemas.openxmlformats.org/officeDocument/2006/relationships/customXml" Target="../ink/ink20.xml"/><Relationship Id="rId32" Type="http://schemas.openxmlformats.org/officeDocument/2006/relationships/customXml" Target="../ink/ink28.xml"/><Relationship Id="rId5" Type="http://schemas.openxmlformats.org/officeDocument/2006/relationships/customXml" Target="../ink/ink9.xml"/><Relationship Id="rId23" Type="http://schemas.openxmlformats.org/officeDocument/2006/relationships/customXml" Target="../ink/ink19.xml"/><Relationship Id="rId28" Type="http://schemas.openxmlformats.org/officeDocument/2006/relationships/customXml" Target="../ink/ink24.xml"/><Relationship Id="rId36" Type="http://schemas.openxmlformats.org/officeDocument/2006/relationships/image" Target="../media/image7.png"/><Relationship Id="rId10" Type="http://schemas.openxmlformats.org/officeDocument/2006/relationships/customXml" Target="../ink/ink12.xml"/><Relationship Id="rId19" Type="http://schemas.openxmlformats.org/officeDocument/2006/relationships/customXml" Target="../ink/ink16.xml"/><Relationship Id="rId31" Type="http://schemas.openxmlformats.org/officeDocument/2006/relationships/customXml" Target="../ink/ink27.xml"/><Relationship Id="rId4" Type="http://schemas.openxmlformats.org/officeDocument/2006/relationships/hyperlink" Target="https://github.com/sachinrathi1997/IBM_Data-Analyst_Capstone_Project" TargetMode="External"/><Relationship Id="rId9" Type="http://schemas.openxmlformats.org/officeDocument/2006/relationships/customXml" Target="../ink/ink11.xml"/><Relationship Id="rId22" Type="http://schemas.openxmlformats.org/officeDocument/2006/relationships/customXml" Target="../ink/ink18.xml"/><Relationship Id="rId27" Type="http://schemas.openxmlformats.org/officeDocument/2006/relationships/customXml" Target="../ink/ink23.xml"/><Relationship Id="rId30" Type="http://schemas.openxmlformats.org/officeDocument/2006/relationships/customXml" Target="../ink/ink26.xml"/><Relationship Id="rId35" Type="http://schemas.openxmlformats.org/officeDocument/2006/relationships/customXml" Target="../ink/ink30.xml"/><Relationship Id="rId8" Type="http://schemas.openxmlformats.org/officeDocument/2006/relationships/image" Target="../media/image9.png"/></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s://github.com/sachinrathi1997/IBM_Data-Analyst_Capstone_Project/blob/main/IBM_Data_Analyst_Capstone_Project/Module%205/Graded%20Assignment_%20Dashboards.pdf" TargetMode="Externa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www.coursera.org/learn/ibm-data-analyst-capstone-project/discussions" TargetMode="External"/><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8" Type="http://schemas.openxmlformats.org/officeDocument/2006/relationships/customXml" Target="../ink/ink32.xml"/><Relationship Id="rId13" Type="http://schemas.openxmlformats.org/officeDocument/2006/relationships/image" Target="../media/image18.png"/><Relationship Id="rId18" Type="http://schemas.openxmlformats.org/officeDocument/2006/relationships/customXml" Target="../ink/ink40.xml"/><Relationship Id="rId3" Type="http://schemas.openxmlformats.org/officeDocument/2006/relationships/customXml" Target="../ink/ink31.xml"/><Relationship Id="rId7" Type="http://schemas.openxmlformats.org/officeDocument/2006/relationships/image" Target="../media/image5.png"/><Relationship Id="rId12" Type="http://schemas.openxmlformats.org/officeDocument/2006/relationships/customXml" Target="../ink/ink35.xml"/><Relationship Id="rId17" Type="http://schemas.openxmlformats.org/officeDocument/2006/relationships/customXml" Target="../ink/ink39.xml"/><Relationship Id="rId2" Type="http://schemas.openxmlformats.org/officeDocument/2006/relationships/image" Target="../media/image10.png"/><Relationship Id="rId16" Type="http://schemas.openxmlformats.org/officeDocument/2006/relationships/customXml" Target="../ink/ink38.xml"/><Relationship Id="rId1" Type="http://schemas.openxmlformats.org/officeDocument/2006/relationships/slideLayout" Target="../slideLayouts/slideLayout4.xml"/><Relationship Id="rId11" Type="http://schemas.openxmlformats.org/officeDocument/2006/relationships/image" Target="../media/image17.png"/><Relationship Id="rId15" Type="http://schemas.openxmlformats.org/officeDocument/2006/relationships/customXml" Target="../ink/ink37.xml"/><Relationship Id="rId10" Type="http://schemas.openxmlformats.org/officeDocument/2006/relationships/customXml" Target="../ink/ink34.xml"/><Relationship Id="rId9" Type="http://schemas.openxmlformats.org/officeDocument/2006/relationships/customXml" Target="../ink/ink33.xml"/><Relationship Id="rId14" Type="http://schemas.openxmlformats.org/officeDocument/2006/relationships/customXml" Target="../ink/ink36.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E973FE-1F8B-4DED-8DC0-71E987678976}"/>
              </a:ext>
            </a:extLst>
          </p:cNvPr>
          <p:cNvSpPr>
            <a:spLocks noGrp="1"/>
          </p:cNvSpPr>
          <p:nvPr>
            <p:ph type="title"/>
          </p:nvPr>
        </p:nvSpPr>
        <p:spPr>
          <a:xfrm>
            <a:off x="6172200" y="2345719"/>
            <a:ext cx="5912503" cy="1325563"/>
          </a:xfrm>
        </p:spPr>
        <p:txBody>
          <a:bodyPr anchor="ctr">
            <a:normAutofit/>
          </a:bodyPr>
          <a:lstStyle/>
          <a:p>
            <a:r>
              <a:rPr lang="en-US" dirty="0">
                <a:solidFill>
                  <a:srgbClr val="0E659B"/>
                </a:solidFill>
                <a:latin typeface="IBM Plex Mono SemiBold"/>
              </a:rPr>
              <a:t>IBM Data Analyst Capstone Project</a:t>
            </a:r>
          </a:p>
        </p:txBody>
      </p:sp>
      <p:pic>
        <p:nvPicPr>
          <p:cNvPr id="4" name="Picture 3">
            <a:extLst>
              <a:ext uri="{FF2B5EF4-FFF2-40B4-BE49-F238E27FC236}">
                <a16:creationId xmlns:a16="http://schemas.microsoft.com/office/drawing/2014/main" id="{472BA16E-D1FA-4491-9564-DD4BCFEACAD2}"/>
              </a:ext>
            </a:extLst>
          </p:cNvPr>
          <p:cNvPicPr>
            <a:picLocks noChangeAspect="1"/>
          </p:cNvPicPr>
          <p:nvPr/>
        </p:nvPicPr>
        <p:blipFill>
          <a:blip r:embed="rId3"/>
          <a:stretch>
            <a:fillRect/>
          </a:stretch>
        </p:blipFill>
        <p:spPr>
          <a:xfrm>
            <a:off x="1031569" y="1825625"/>
            <a:ext cx="4794861" cy="4351338"/>
          </a:xfrm>
          <a:prstGeom prst="rect">
            <a:avLst/>
          </a:prstGeom>
          <a:noFill/>
        </p:spPr>
      </p:pic>
      <p:sp>
        <p:nvSpPr>
          <p:cNvPr id="3" name="Subtitle 2">
            <a:extLst>
              <a:ext uri="{FF2B5EF4-FFF2-40B4-BE49-F238E27FC236}">
                <a16:creationId xmlns:a16="http://schemas.microsoft.com/office/drawing/2014/main" id="{93383873-F31C-4E31-B4BA-B40D502705CE}"/>
              </a:ext>
            </a:extLst>
          </p:cNvPr>
          <p:cNvSpPr>
            <a:spLocks noGrp="1"/>
          </p:cNvSpPr>
          <p:nvPr>
            <p:ph sz="half" idx="2"/>
          </p:nvPr>
        </p:nvSpPr>
        <p:spPr>
          <a:xfrm>
            <a:off x="6172200" y="3560007"/>
            <a:ext cx="5181600" cy="2616956"/>
          </a:xfrm>
        </p:spPr>
        <p:txBody>
          <a:bodyPr vert="horz" lIns="91440" tIns="45720" rIns="91440" bIns="45720" rtlCol="0" anchor="t">
            <a:normAutofit/>
          </a:bodyPr>
          <a:lstStyle/>
          <a:p>
            <a:pPr marL="0" indent="0">
              <a:buNone/>
            </a:pPr>
            <a:endParaRPr lang="en-US" dirty="0">
              <a:latin typeface="IBM Plex Mono Text"/>
            </a:endParaRPr>
          </a:p>
          <a:p>
            <a:pPr marL="0" indent="0">
              <a:buNone/>
            </a:pPr>
            <a:r>
              <a:rPr lang="en-US" dirty="0">
                <a:latin typeface="IBM Plex Mono Text"/>
              </a:rPr>
              <a:t>Sachin Rathi</a:t>
            </a:r>
            <a:endParaRPr lang="en-US" dirty="0"/>
          </a:p>
          <a:p>
            <a:pPr marL="0" indent="0">
              <a:buNone/>
            </a:pPr>
            <a:r>
              <a:rPr lang="en-US" dirty="0">
                <a:latin typeface="IBM Plex Mono Text"/>
              </a:rPr>
              <a:t>11-August-2024</a:t>
            </a:r>
          </a:p>
          <a:p>
            <a:pPr marL="0" indent="0">
              <a:buNone/>
            </a:pPr>
            <a:endParaRPr lang="en-US" dirty="0">
              <a:latin typeface="IBM Plex Mono Text"/>
            </a:endParaRPr>
          </a:p>
          <a:p>
            <a:pPr marL="0" indent="0">
              <a:buNone/>
            </a:pPr>
            <a:r>
              <a:rPr lang="en-US" sz="1000" dirty="0">
                <a:latin typeface="IBM Plex Mono Text"/>
                <a:hlinkClick r:id="rId4"/>
              </a:rPr>
              <a:t>https://github.com/sachinrathi1997/IBM_Data-Analyst_Capstone_Project</a:t>
            </a:r>
            <a:endParaRPr lang="en-US" sz="1000" dirty="0"/>
          </a:p>
          <a:p>
            <a:pPr marL="0" indent="0">
              <a:buNone/>
            </a:pPr>
            <a:endParaRPr lang="en-US" sz="1200" b="1" dirty="0"/>
          </a:p>
        </p:txBody>
      </p:sp>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BB9E41AB-16C2-481D-B8C5-779DDB04601D}"/>
                  </a:ext>
                </a:extLst>
              </p14:cNvPr>
              <p14:cNvContentPartPr/>
              <p14:nvPr/>
            </p14:nvContentPartPr>
            <p14:xfrm>
              <a:off x="1388880" y="6545472"/>
              <a:ext cx="1390320" cy="112320"/>
            </p14:xfrm>
          </p:contentPart>
        </mc:Choice>
        <mc:Fallback xmlns="">
          <p:pic>
            <p:nvPicPr>
              <p:cNvPr id="6" name="Ink 5">
                <a:extLst>
                  <a:ext uri="{FF2B5EF4-FFF2-40B4-BE49-F238E27FC236}">
                    <a16:creationId xmlns:a16="http://schemas.microsoft.com/office/drawing/2014/main" id="{BB9E41AB-16C2-481D-B8C5-779DDB04601D}"/>
                  </a:ext>
                </a:extLst>
              </p:cNvPr>
              <p:cNvPicPr/>
              <p:nvPr/>
            </p:nvPicPr>
            <p:blipFill>
              <a:blip r:embed="rId6"/>
              <a:stretch>
                <a:fillRect/>
              </a:stretch>
            </p:blipFill>
            <p:spPr>
              <a:xfrm>
                <a:off x="1335240" y="6437472"/>
                <a:ext cx="1497960" cy="3279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90DC8B94-332B-48F1-BD44-5D8DC140F977}"/>
                  </a:ext>
                </a:extLst>
              </p14:cNvPr>
              <p14:cNvContentPartPr/>
              <p14:nvPr/>
            </p14:nvContentPartPr>
            <p14:xfrm>
              <a:off x="2218680" y="6595872"/>
              <a:ext cx="360" cy="360"/>
            </p14:xfrm>
          </p:contentPart>
        </mc:Choice>
        <mc:Fallback xmlns="">
          <p:pic>
            <p:nvPicPr>
              <p:cNvPr id="7" name="Ink 6">
                <a:extLst>
                  <a:ext uri="{FF2B5EF4-FFF2-40B4-BE49-F238E27FC236}">
                    <a16:creationId xmlns:a16="http://schemas.microsoft.com/office/drawing/2014/main" id="{90DC8B94-332B-48F1-BD44-5D8DC140F977}"/>
                  </a:ext>
                </a:extLst>
              </p:cNvPr>
              <p:cNvPicPr/>
              <p:nvPr/>
            </p:nvPicPr>
            <p:blipFill>
              <a:blip r:embed="rId8"/>
              <a:stretch>
                <a:fillRect/>
              </a:stretch>
            </p:blipFill>
            <p:spPr>
              <a:xfrm>
                <a:off x="2164680" y="6487872"/>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 name="Ink 7">
                <a:extLst>
                  <a:ext uri="{FF2B5EF4-FFF2-40B4-BE49-F238E27FC236}">
                    <a16:creationId xmlns:a16="http://schemas.microsoft.com/office/drawing/2014/main" id="{E975E1FA-D9DC-4E9B-96CB-AF4B208FDD0D}"/>
                  </a:ext>
                </a:extLst>
              </p14:cNvPr>
              <p14:cNvContentPartPr/>
              <p14:nvPr/>
            </p14:nvContentPartPr>
            <p14:xfrm>
              <a:off x="2169720" y="6582912"/>
              <a:ext cx="360" cy="360"/>
            </p14:xfrm>
          </p:contentPart>
        </mc:Choice>
        <mc:Fallback xmlns="">
          <p:pic>
            <p:nvPicPr>
              <p:cNvPr id="8" name="Ink 7">
                <a:extLst>
                  <a:ext uri="{FF2B5EF4-FFF2-40B4-BE49-F238E27FC236}">
                    <a16:creationId xmlns:a16="http://schemas.microsoft.com/office/drawing/2014/main" id="{E975E1FA-D9DC-4E9B-96CB-AF4B208FDD0D}"/>
                  </a:ext>
                </a:extLst>
              </p:cNvPr>
              <p:cNvPicPr/>
              <p:nvPr/>
            </p:nvPicPr>
            <p:blipFill>
              <a:blip r:embed="rId8"/>
              <a:stretch>
                <a:fillRect/>
              </a:stretch>
            </p:blipFill>
            <p:spPr>
              <a:xfrm>
                <a:off x="2115720" y="6475272"/>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9" name="Ink 8">
                <a:extLst>
                  <a:ext uri="{FF2B5EF4-FFF2-40B4-BE49-F238E27FC236}">
                    <a16:creationId xmlns:a16="http://schemas.microsoft.com/office/drawing/2014/main" id="{454E5C77-5960-45F2-A8F4-437BBCEB11F6}"/>
                  </a:ext>
                </a:extLst>
              </p14:cNvPr>
              <p14:cNvContentPartPr/>
              <p14:nvPr/>
            </p14:nvContentPartPr>
            <p14:xfrm>
              <a:off x="2169720" y="6582912"/>
              <a:ext cx="360" cy="360"/>
            </p14:xfrm>
          </p:contentPart>
        </mc:Choice>
        <mc:Fallback xmlns="">
          <p:pic>
            <p:nvPicPr>
              <p:cNvPr id="9" name="Ink 8">
                <a:extLst>
                  <a:ext uri="{FF2B5EF4-FFF2-40B4-BE49-F238E27FC236}">
                    <a16:creationId xmlns:a16="http://schemas.microsoft.com/office/drawing/2014/main" id="{454E5C77-5960-45F2-A8F4-437BBCEB11F6}"/>
                  </a:ext>
                </a:extLst>
              </p:cNvPr>
              <p:cNvPicPr/>
              <p:nvPr/>
            </p:nvPicPr>
            <p:blipFill>
              <a:blip r:embed="rId8"/>
              <a:stretch>
                <a:fillRect/>
              </a:stretch>
            </p:blipFill>
            <p:spPr>
              <a:xfrm>
                <a:off x="2115720" y="6475272"/>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0" name="Ink 9">
                <a:extLst>
                  <a:ext uri="{FF2B5EF4-FFF2-40B4-BE49-F238E27FC236}">
                    <a16:creationId xmlns:a16="http://schemas.microsoft.com/office/drawing/2014/main" id="{0599CA86-0AA4-43B0-9BD8-C408990EDF1F}"/>
                  </a:ext>
                </a:extLst>
              </p14:cNvPr>
              <p14:cNvContentPartPr/>
              <p14:nvPr/>
            </p14:nvContentPartPr>
            <p14:xfrm>
              <a:off x="2169720" y="6582912"/>
              <a:ext cx="360" cy="360"/>
            </p14:xfrm>
          </p:contentPart>
        </mc:Choice>
        <mc:Fallback xmlns="">
          <p:pic>
            <p:nvPicPr>
              <p:cNvPr id="10" name="Ink 9">
                <a:extLst>
                  <a:ext uri="{FF2B5EF4-FFF2-40B4-BE49-F238E27FC236}">
                    <a16:creationId xmlns:a16="http://schemas.microsoft.com/office/drawing/2014/main" id="{0599CA86-0AA4-43B0-9BD8-C408990EDF1F}"/>
                  </a:ext>
                </a:extLst>
              </p:cNvPr>
              <p:cNvPicPr/>
              <p:nvPr/>
            </p:nvPicPr>
            <p:blipFill>
              <a:blip r:embed="rId8"/>
              <a:stretch>
                <a:fillRect/>
              </a:stretch>
            </p:blipFill>
            <p:spPr>
              <a:xfrm>
                <a:off x="2115720" y="6475272"/>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3" name="Ink 12">
                <a:extLst>
                  <a:ext uri="{FF2B5EF4-FFF2-40B4-BE49-F238E27FC236}">
                    <a16:creationId xmlns:a16="http://schemas.microsoft.com/office/drawing/2014/main" id="{F01B0B0D-23C0-406D-81B1-53560BEA6080}"/>
                  </a:ext>
                </a:extLst>
              </p14:cNvPr>
              <p14:cNvContentPartPr/>
              <p14:nvPr/>
            </p14:nvContentPartPr>
            <p14:xfrm>
              <a:off x="-1512000" y="5066496"/>
              <a:ext cx="360" cy="5040"/>
            </p14:xfrm>
          </p:contentPart>
        </mc:Choice>
        <mc:Fallback xmlns="">
          <p:pic>
            <p:nvPicPr>
              <p:cNvPr id="13" name="Ink 12">
                <a:extLst>
                  <a:ext uri="{FF2B5EF4-FFF2-40B4-BE49-F238E27FC236}">
                    <a16:creationId xmlns:a16="http://schemas.microsoft.com/office/drawing/2014/main" id="{F01B0B0D-23C0-406D-81B1-53560BEA6080}"/>
                  </a:ext>
                </a:extLst>
              </p:cNvPr>
              <p:cNvPicPr/>
              <p:nvPr/>
            </p:nvPicPr>
            <p:blipFill>
              <a:blip r:embed="rId16"/>
              <a:stretch>
                <a:fillRect/>
              </a:stretch>
            </p:blipFill>
            <p:spPr>
              <a:xfrm>
                <a:off x="-1602000" y="4886496"/>
                <a:ext cx="180000" cy="3646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4" name="Ink 13">
                <a:extLst>
                  <a:ext uri="{FF2B5EF4-FFF2-40B4-BE49-F238E27FC236}">
                    <a16:creationId xmlns:a16="http://schemas.microsoft.com/office/drawing/2014/main" id="{0E36B71F-8617-4B05-A565-CA68910B66AF}"/>
                  </a:ext>
                </a:extLst>
              </p14:cNvPr>
              <p14:cNvContentPartPr/>
              <p14:nvPr/>
            </p14:nvContentPartPr>
            <p14:xfrm>
              <a:off x="2998440" y="1035936"/>
              <a:ext cx="360" cy="360"/>
            </p14:xfrm>
          </p:contentPart>
        </mc:Choice>
        <mc:Fallback xmlns="">
          <p:pic>
            <p:nvPicPr>
              <p:cNvPr id="14" name="Ink 13">
                <a:extLst>
                  <a:ext uri="{FF2B5EF4-FFF2-40B4-BE49-F238E27FC236}">
                    <a16:creationId xmlns:a16="http://schemas.microsoft.com/office/drawing/2014/main" id="{0E36B71F-8617-4B05-A565-CA68910B66AF}"/>
                  </a:ext>
                </a:extLst>
              </p:cNvPr>
              <p:cNvPicPr/>
              <p:nvPr/>
            </p:nvPicPr>
            <p:blipFill>
              <a:blip r:embed="rId18"/>
              <a:stretch>
                <a:fillRect/>
              </a:stretch>
            </p:blipFill>
            <p:spPr>
              <a:xfrm>
                <a:off x="2908800" y="855936"/>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5" name="Ink 14">
                <a:extLst>
                  <a:ext uri="{FF2B5EF4-FFF2-40B4-BE49-F238E27FC236}">
                    <a16:creationId xmlns:a16="http://schemas.microsoft.com/office/drawing/2014/main" id="{C3E9255F-D54C-4938-861C-0719B95285A6}"/>
                  </a:ext>
                </a:extLst>
              </p14:cNvPr>
              <p14:cNvContentPartPr/>
              <p14:nvPr/>
            </p14:nvContentPartPr>
            <p14:xfrm>
              <a:off x="2998440" y="1035936"/>
              <a:ext cx="360" cy="360"/>
            </p14:xfrm>
          </p:contentPart>
        </mc:Choice>
        <mc:Fallback xmlns="">
          <p:pic>
            <p:nvPicPr>
              <p:cNvPr id="15" name="Ink 14">
                <a:extLst>
                  <a:ext uri="{FF2B5EF4-FFF2-40B4-BE49-F238E27FC236}">
                    <a16:creationId xmlns:a16="http://schemas.microsoft.com/office/drawing/2014/main" id="{C3E9255F-D54C-4938-861C-0719B95285A6}"/>
                  </a:ext>
                </a:extLst>
              </p:cNvPr>
              <p:cNvPicPr/>
              <p:nvPr/>
            </p:nvPicPr>
            <p:blipFill>
              <a:blip r:embed="rId18"/>
              <a:stretch>
                <a:fillRect/>
              </a:stretch>
            </p:blipFill>
            <p:spPr>
              <a:xfrm>
                <a:off x="2908800" y="855936"/>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6" name="Ink 15">
                <a:extLst>
                  <a:ext uri="{FF2B5EF4-FFF2-40B4-BE49-F238E27FC236}">
                    <a16:creationId xmlns:a16="http://schemas.microsoft.com/office/drawing/2014/main" id="{63A7B024-B577-4CAE-BEB0-A6669B501358}"/>
                  </a:ext>
                </a:extLst>
              </p14:cNvPr>
              <p14:cNvContentPartPr/>
              <p14:nvPr/>
            </p14:nvContentPartPr>
            <p14:xfrm>
              <a:off x="2993760" y="1035936"/>
              <a:ext cx="5040" cy="360"/>
            </p14:xfrm>
          </p:contentPart>
        </mc:Choice>
        <mc:Fallback xmlns="">
          <p:pic>
            <p:nvPicPr>
              <p:cNvPr id="16" name="Ink 15">
                <a:extLst>
                  <a:ext uri="{FF2B5EF4-FFF2-40B4-BE49-F238E27FC236}">
                    <a16:creationId xmlns:a16="http://schemas.microsoft.com/office/drawing/2014/main" id="{63A7B024-B577-4CAE-BEB0-A6669B501358}"/>
                  </a:ext>
                </a:extLst>
              </p:cNvPr>
              <p:cNvPicPr/>
              <p:nvPr/>
            </p:nvPicPr>
            <p:blipFill>
              <a:blip r:embed="rId21"/>
              <a:stretch>
                <a:fillRect/>
              </a:stretch>
            </p:blipFill>
            <p:spPr>
              <a:xfrm>
                <a:off x="2904120" y="855936"/>
                <a:ext cx="18468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7" name="Ink 16">
                <a:extLst>
                  <a:ext uri="{FF2B5EF4-FFF2-40B4-BE49-F238E27FC236}">
                    <a16:creationId xmlns:a16="http://schemas.microsoft.com/office/drawing/2014/main" id="{E0A5D064-5764-4BC6-889A-E61EBBCB274B}"/>
                  </a:ext>
                </a:extLst>
              </p14:cNvPr>
              <p14:cNvContentPartPr/>
              <p14:nvPr/>
            </p14:nvContentPartPr>
            <p14:xfrm>
              <a:off x="3729960" y="950616"/>
              <a:ext cx="360" cy="360"/>
            </p14:xfrm>
          </p:contentPart>
        </mc:Choice>
        <mc:Fallback xmlns="">
          <p:pic>
            <p:nvPicPr>
              <p:cNvPr id="17" name="Ink 16">
                <a:extLst>
                  <a:ext uri="{FF2B5EF4-FFF2-40B4-BE49-F238E27FC236}">
                    <a16:creationId xmlns:a16="http://schemas.microsoft.com/office/drawing/2014/main" id="{E0A5D064-5764-4BC6-889A-E61EBBCB274B}"/>
                  </a:ext>
                </a:extLst>
              </p:cNvPr>
              <p:cNvPicPr/>
              <p:nvPr/>
            </p:nvPicPr>
            <p:blipFill>
              <a:blip r:embed="rId18"/>
              <a:stretch>
                <a:fillRect/>
              </a:stretch>
            </p:blipFill>
            <p:spPr>
              <a:xfrm>
                <a:off x="3640320" y="770616"/>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8" name="Ink 17">
                <a:extLst>
                  <a:ext uri="{FF2B5EF4-FFF2-40B4-BE49-F238E27FC236}">
                    <a16:creationId xmlns:a16="http://schemas.microsoft.com/office/drawing/2014/main" id="{2CB02C25-2F1E-43D4-A77C-3F295035E347}"/>
                  </a:ext>
                </a:extLst>
              </p14:cNvPr>
              <p14:cNvContentPartPr/>
              <p14:nvPr/>
            </p14:nvContentPartPr>
            <p14:xfrm>
              <a:off x="3620520" y="1047816"/>
              <a:ext cx="360" cy="360"/>
            </p14:xfrm>
          </p:contentPart>
        </mc:Choice>
        <mc:Fallback xmlns="">
          <p:pic>
            <p:nvPicPr>
              <p:cNvPr id="18" name="Ink 17">
                <a:extLst>
                  <a:ext uri="{FF2B5EF4-FFF2-40B4-BE49-F238E27FC236}">
                    <a16:creationId xmlns:a16="http://schemas.microsoft.com/office/drawing/2014/main" id="{2CB02C25-2F1E-43D4-A77C-3F295035E347}"/>
                  </a:ext>
                </a:extLst>
              </p:cNvPr>
              <p:cNvPicPr/>
              <p:nvPr/>
            </p:nvPicPr>
            <p:blipFill>
              <a:blip r:embed="rId18"/>
              <a:stretch>
                <a:fillRect/>
              </a:stretch>
            </p:blipFill>
            <p:spPr>
              <a:xfrm>
                <a:off x="3530880" y="868176"/>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9" name="Ink 18">
                <a:extLst>
                  <a:ext uri="{FF2B5EF4-FFF2-40B4-BE49-F238E27FC236}">
                    <a16:creationId xmlns:a16="http://schemas.microsoft.com/office/drawing/2014/main" id="{4BA54EC1-BC0A-44CE-B6F6-610C5C43FEAF}"/>
                  </a:ext>
                </a:extLst>
              </p14:cNvPr>
              <p14:cNvContentPartPr/>
              <p14:nvPr/>
            </p14:nvContentPartPr>
            <p14:xfrm>
              <a:off x="7131960" y="2462616"/>
              <a:ext cx="360" cy="360"/>
            </p14:xfrm>
          </p:contentPart>
        </mc:Choice>
        <mc:Fallback xmlns="">
          <p:pic>
            <p:nvPicPr>
              <p:cNvPr id="19" name="Ink 18">
                <a:extLst>
                  <a:ext uri="{FF2B5EF4-FFF2-40B4-BE49-F238E27FC236}">
                    <a16:creationId xmlns:a16="http://schemas.microsoft.com/office/drawing/2014/main" id="{4BA54EC1-BC0A-44CE-B6F6-610C5C43FEAF}"/>
                  </a:ext>
                </a:extLst>
              </p:cNvPr>
              <p:cNvPicPr/>
              <p:nvPr/>
            </p:nvPicPr>
            <p:blipFill>
              <a:blip r:embed="rId18"/>
              <a:stretch>
                <a:fillRect/>
              </a:stretch>
            </p:blipFill>
            <p:spPr>
              <a:xfrm>
                <a:off x="7041960" y="2282616"/>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0" name="Ink 19">
                <a:extLst>
                  <a:ext uri="{FF2B5EF4-FFF2-40B4-BE49-F238E27FC236}">
                    <a16:creationId xmlns:a16="http://schemas.microsoft.com/office/drawing/2014/main" id="{A047CCDF-AC55-4CA2-8CC2-5DEAB5DBDA79}"/>
                  </a:ext>
                </a:extLst>
              </p14:cNvPr>
              <p14:cNvContentPartPr/>
              <p14:nvPr/>
            </p14:nvContentPartPr>
            <p14:xfrm>
              <a:off x="7131960" y="2510856"/>
              <a:ext cx="360" cy="360"/>
            </p14:xfrm>
          </p:contentPart>
        </mc:Choice>
        <mc:Fallback xmlns="">
          <p:pic>
            <p:nvPicPr>
              <p:cNvPr id="20" name="Ink 19">
                <a:extLst>
                  <a:ext uri="{FF2B5EF4-FFF2-40B4-BE49-F238E27FC236}">
                    <a16:creationId xmlns:a16="http://schemas.microsoft.com/office/drawing/2014/main" id="{A047CCDF-AC55-4CA2-8CC2-5DEAB5DBDA79}"/>
                  </a:ext>
                </a:extLst>
              </p:cNvPr>
              <p:cNvPicPr/>
              <p:nvPr/>
            </p:nvPicPr>
            <p:blipFill>
              <a:blip r:embed="rId18"/>
              <a:stretch>
                <a:fillRect/>
              </a:stretch>
            </p:blipFill>
            <p:spPr>
              <a:xfrm>
                <a:off x="7041960" y="2331216"/>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1" name="Ink 20">
                <a:extLst>
                  <a:ext uri="{FF2B5EF4-FFF2-40B4-BE49-F238E27FC236}">
                    <a16:creationId xmlns:a16="http://schemas.microsoft.com/office/drawing/2014/main" id="{5C113320-A213-4066-90BD-CDA6F321CA37}"/>
                  </a:ext>
                </a:extLst>
              </p14:cNvPr>
              <p14:cNvContentPartPr/>
              <p14:nvPr/>
            </p14:nvContentPartPr>
            <p14:xfrm>
              <a:off x="6644160" y="4559256"/>
              <a:ext cx="360" cy="360"/>
            </p14:xfrm>
          </p:contentPart>
        </mc:Choice>
        <mc:Fallback xmlns="">
          <p:pic>
            <p:nvPicPr>
              <p:cNvPr id="21" name="Ink 20">
                <a:extLst>
                  <a:ext uri="{FF2B5EF4-FFF2-40B4-BE49-F238E27FC236}">
                    <a16:creationId xmlns:a16="http://schemas.microsoft.com/office/drawing/2014/main" id="{5C113320-A213-4066-90BD-CDA6F321CA37}"/>
                  </a:ext>
                </a:extLst>
              </p:cNvPr>
              <p:cNvPicPr/>
              <p:nvPr/>
            </p:nvPicPr>
            <p:blipFill>
              <a:blip r:embed="rId18"/>
              <a:stretch>
                <a:fillRect/>
              </a:stretch>
            </p:blipFill>
            <p:spPr>
              <a:xfrm>
                <a:off x="6554160" y="4379256"/>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2" name="Ink 21">
                <a:extLst>
                  <a:ext uri="{FF2B5EF4-FFF2-40B4-BE49-F238E27FC236}">
                    <a16:creationId xmlns:a16="http://schemas.microsoft.com/office/drawing/2014/main" id="{E393B7F9-52EB-4DF0-9F3C-D38FF4077920}"/>
                  </a:ext>
                </a:extLst>
              </p14:cNvPr>
              <p14:cNvContentPartPr/>
              <p14:nvPr/>
            </p14:nvContentPartPr>
            <p14:xfrm>
              <a:off x="-1926720" y="3961656"/>
              <a:ext cx="360" cy="360"/>
            </p14:xfrm>
          </p:contentPart>
        </mc:Choice>
        <mc:Fallback xmlns="">
          <p:pic>
            <p:nvPicPr>
              <p:cNvPr id="22" name="Ink 21">
                <a:extLst>
                  <a:ext uri="{FF2B5EF4-FFF2-40B4-BE49-F238E27FC236}">
                    <a16:creationId xmlns:a16="http://schemas.microsoft.com/office/drawing/2014/main" id="{E393B7F9-52EB-4DF0-9F3C-D38FF4077920}"/>
                  </a:ext>
                </a:extLst>
              </p:cNvPr>
              <p:cNvPicPr/>
              <p:nvPr/>
            </p:nvPicPr>
            <p:blipFill>
              <a:blip r:embed="rId18"/>
              <a:stretch>
                <a:fillRect/>
              </a:stretch>
            </p:blipFill>
            <p:spPr>
              <a:xfrm>
                <a:off x="-2016720" y="3782016"/>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3" name="Ink 22">
                <a:extLst>
                  <a:ext uri="{FF2B5EF4-FFF2-40B4-BE49-F238E27FC236}">
                    <a16:creationId xmlns:a16="http://schemas.microsoft.com/office/drawing/2014/main" id="{34B2D232-CEF5-419B-B1A5-8DBEA2B7E54F}"/>
                  </a:ext>
                </a:extLst>
              </p14:cNvPr>
              <p14:cNvContentPartPr/>
              <p14:nvPr/>
            </p14:nvContentPartPr>
            <p14:xfrm>
              <a:off x="-1049040" y="3218256"/>
              <a:ext cx="360" cy="360"/>
            </p14:xfrm>
          </p:contentPart>
        </mc:Choice>
        <mc:Fallback xmlns="">
          <p:pic>
            <p:nvPicPr>
              <p:cNvPr id="23" name="Ink 22">
                <a:extLst>
                  <a:ext uri="{FF2B5EF4-FFF2-40B4-BE49-F238E27FC236}">
                    <a16:creationId xmlns:a16="http://schemas.microsoft.com/office/drawing/2014/main" id="{34B2D232-CEF5-419B-B1A5-8DBEA2B7E54F}"/>
                  </a:ext>
                </a:extLst>
              </p:cNvPr>
              <p:cNvPicPr/>
              <p:nvPr/>
            </p:nvPicPr>
            <p:blipFill>
              <a:blip r:embed="rId18"/>
              <a:stretch>
                <a:fillRect/>
              </a:stretch>
            </p:blipFill>
            <p:spPr>
              <a:xfrm>
                <a:off x="-1138680" y="3038256"/>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4" name="Ink 23">
                <a:extLst>
                  <a:ext uri="{FF2B5EF4-FFF2-40B4-BE49-F238E27FC236}">
                    <a16:creationId xmlns:a16="http://schemas.microsoft.com/office/drawing/2014/main" id="{362E2CCD-E783-4EB0-A449-D3A45EEDACA1}"/>
                  </a:ext>
                </a:extLst>
              </p14:cNvPr>
              <p14:cNvContentPartPr/>
              <p14:nvPr/>
            </p14:nvContentPartPr>
            <p14:xfrm>
              <a:off x="2047680" y="1023696"/>
              <a:ext cx="360" cy="360"/>
            </p14:xfrm>
          </p:contentPart>
        </mc:Choice>
        <mc:Fallback xmlns="">
          <p:pic>
            <p:nvPicPr>
              <p:cNvPr id="24" name="Ink 23">
                <a:extLst>
                  <a:ext uri="{FF2B5EF4-FFF2-40B4-BE49-F238E27FC236}">
                    <a16:creationId xmlns:a16="http://schemas.microsoft.com/office/drawing/2014/main" id="{362E2CCD-E783-4EB0-A449-D3A45EEDACA1}"/>
                  </a:ext>
                </a:extLst>
              </p:cNvPr>
              <p:cNvPicPr/>
              <p:nvPr/>
            </p:nvPicPr>
            <p:blipFill>
              <a:blip r:embed="rId18"/>
              <a:stretch>
                <a:fillRect/>
              </a:stretch>
            </p:blipFill>
            <p:spPr>
              <a:xfrm>
                <a:off x="1957680" y="843696"/>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5" name="Ink 24">
                <a:extLst>
                  <a:ext uri="{FF2B5EF4-FFF2-40B4-BE49-F238E27FC236}">
                    <a16:creationId xmlns:a16="http://schemas.microsoft.com/office/drawing/2014/main" id="{3A6B9D4B-B599-4E13-8CD4-9AE1EA05DD38}"/>
                  </a:ext>
                </a:extLst>
              </p14:cNvPr>
              <p14:cNvContentPartPr/>
              <p14:nvPr/>
            </p14:nvContentPartPr>
            <p14:xfrm>
              <a:off x="2084400" y="1023696"/>
              <a:ext cx="5040" cy="360"/>
            </p14:xfrm>
          </p:contentPart>
        </mc:Choice>
        <mc:Fallback xmlns="">
          <p:pic>
            <p:nvPicPr>
              <p:cNvPr id="25" name="Ink 24">
                <a:extLst>
                  <a:ext uri="{FF2B5EF4-FFF2-40B4-BE49-F238E27FC236}">
                    <a16:creationId xmlns:a16="http://schemas.microsoft.com/office/drawing/2014/main" id="{3A6B9D4B-B599-4E13-8CD4-9AE1EA05DD38}"/>
                  </a:ext>
                </a:extLst>
              </p:cNvPr>
              <p:cNvPicPr/>
              <p:nvPr/>
            </p:nvPicPr>
            <p:blipFill>
              <a:blip r:embed="rId21"/>
              <a:stretch>
                <a:fillRect/>
              </a:stretch>
            </p:blipFill>
            <p:spPr>
              <a:xfrm>
                <a:off x="1994760" y="843696"/>
                <a:ext cx="18468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6" name="Ink 25">
                <a:extLst>
                  <a:ext uri="{FF2B5EF4-FFF2-40B4-BE49-F238E27FC236}">
                    <a16:creationId xmlns:a16="http://schemas.microsoft.com/office/drawing/2014/main" id="{915EBC98-2995-4202-8847-0A06CF184801}"/>
                  </a:ext>
                </a:extLst>
              </p14:cNvPr>
              <p14:cNvContentPartPr/>
              <p14:nvPr/>
            </p14:nvContentPartPr>
            <p14:xfrm>
              <a:off x="1987200" y="1011456"/>
              <a:ext cx="360" cy="360"/>
            </p14:xfrm>
          </p:contentPart>
        </mc:Choice>
        <mc:Fallback xmlns="">
          <p:pic>
            <p:nvPicPr>
              <p:cNvPr id="26" name="Ink 25">
                <a:extLst>
                  <a:ext uri="{FF2B5EF4-FFF2-40B4-BE49-F238E27FC236}">
                    <a16:creationId xmlns:a16="http://schemas.microsoft.com/office/drawing/2014/main" id="{915EBC98-2995-4202-8847-0A06CF184801}"/>
                  </a:ext>
                </a:extLst>
              </p:cNvPr>
              <p:cNvPicPr/>
              <p:nvPr/>
            </p:nvPicPr>
            <p:blipFill>
              <a:blip r:embed="rId18"/>
              <a:stretch>
                <a:fillRect/>
              </a:stretch>
            </p:blipFill>
            <p:spPr>
              <a:xfrm>
                <a:off x="1897200" y="831816"/>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7" name="Ink 26">
                <a:extLst>
                  <a:ext uri="{FF2B5EF4-FFF2-40B4-BE49-F238E27FC236}">
                    <a16:creationId xmlns:a16="http://schemas.microsoft.com/office/drawing/2014/main" id="{45DA6E77-6091-41F4-942A-0F309A3D2009}"/>
                  </a:ext>
                </a:extLst>
              </p14:cNvPr>
              <p14:cNvContentPartPr/>
              <p14:nvPr/>
            </p14:nvContentPartPr>
            <p14:xfrm>
              <a:off x="-1855800" y="657936"/>
              <a:ext cx="27000" cy="23400"/>
            </p14:xfrm>
          </p:contentPart>
        </mc:Choice>
        <mc:Fallback xmlns="">
          <p:pic>
            <p:nvPicPr>
              <p:cNvPr id="27" name="Ink 26">
                <a:extLst>
                  <a:ext uri="{FF2B5EF4-FFF2-40B4-BE49-F238E27FC236}">
                    <a16:creationId xmlns:a16="http://schemas.microsoft.com/office/drawing/2014/main" id="{45DA6E77-6091-41F4-942A-0F309A3D2009}"/>
                  </a:ext>
                </a:extLst>
              </p:cNvPr>
              <p:cNvPicPr/>
              <p:nvPr/>
            </p:nvPicPr>
            <p:blipFill>
              <a:blip r:embed="rId33"/>
              <a:stretch>
                <a:fillRect/>
              </a:stretch>
            </p:blipFill>
            <p:spPr>
              <a:xfrm>
                <a:off x="-1945800" y="477936"/>
                <a:ext cx="206640" cy="3830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8" name="Ink 27">
                <a:extLst>
                  <a:ext uri="{FF2B5EF4-FFF2-40B4-BE49-F238E27FC236}">
                    <a16:creationId xmlns:a16="http://schemas.microsoft.com/office/drawing/2014/main" id="{E3F3AD06-2FD6-4505-B7DB-A8FB3DED0B43}"/>
                  </a:ext>
                </a:extLst>
              </p14:cNvPr>
              <p14:cNvContentPartPr/>
              <p14:nvPr/>
            </p14:nvContentPartPr>
            <p14:xfrm>
              <a:off x="-268560" y="816336"/>
              <a:ext cx="5040" cy="360"/>
            </p14:xfrm>
          </p:contentPart>
        </mc:Choice>
        <mc:Fallback xmlns="">
          <p:pic>
            <p:nvPicPr>
              <p:cNvPr id="28" name="Ink 27">
                <a:extLst>
                  <a:ext uri="{FF2B5EF4-FFF2-40B4-BE49-F238E27FC236}">
                    <a16:creationId xmlns:a16="http://schemas.microsoft.com/office/drawing/2014/main" id="{E3F3AD06-2FD6-4505-B7DB-A8FB3DED0B43}"/>
                  </a:ext>
                </a:extLst>
              </p:cNvPr>
              <p:cNvPicPr/>
              <p:nvPr/>
            </p:nvPicPr>
            <p:blipFill>
              <a:blip r:embed="rId21"/>
              <a:stretch>
                <a:fillRect/>
              </a:stretch>
            </p:blipFill>
            <p:spPr>
              <a:xfrm>
                <a:off x="-358200" y="636336"/>
                <a:ext cx="18468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30" name="Ink 29">
                <a:extLst>
                  <a:ext uri="{FF2B5EF4-FFF2-40B4-BE49-F238E27FC236}">
                    <a16:creationId xmlns:a16="http://schemas.microsoft.com/office/drawing/2014/main" id="{C9248AF4-5127-48C9-B6A2-758110871291}"/>
                  </a:ext>
                </a:extLst>
              </p14:cNvPr>
              <p14:cNvContentPartPr/>
              <p14:nvPr/>
            </p14:nvContentPartPr>
            <p14:xfrm>
              <a:off x="-2207160" y="1998936"/>
              <a:ext cx="360" cy="360"/>
            </p14:xfrm>
          </p:contentPart>
        </mc:Choice>
        <mc:Fallback xmlns="">
          <p:pic>
            <p:nvPicPr>
              <p:cNvPr id="30" name="Ink 29">
                <a:extLst>
                  <a:ext uri="{FF2B5EF4-FFF2-40B4-BE49-F238E27FC236}">
                    <a16:creationId xmlns:a16="http://schemas.microsoft.com/office/drawing/2014/main" id="{C9248AF4-5127-48C9-B6A2-758110871291}"/>
                  </a:ext>
                </a:extLst>
              </p:cNvPr>
              <p:cNvPicPr/>
              <p:nvPr/>
            </p:nvPicPr>
            <p:blipFill>
              <a:blip r:embed="rId36"/>
              <a:stretch>
                <a:fillRect/>
              </a:stretch>
            </p:blipFill>
            <p:spPr>
              <a:xfrm>
                <a:off x="-2216160" y="1989936"/>
                <a:ext cx="18000" cy="18000"/>
              </a:xfrm>
              <a:prstGeom prst="rect">
                <a:avLst/>
              </a:prstGeom>
            </p:spPr>
          </p:pic>
        </mc:Fallback>
      </mc:AlternateContent>
    </p:spTree>
    <p:extLst>
      <p:ext uri="{BB962C8B-B14F-4D97-AF65-F5344CB8AC3E}">
        <p14:creationId xmlns:p14="http://schemas.microsoft.com/office/powerpoint/2010/main" val="32379141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C3525F-7CB4-4C06-B037-C81D2DED9B80}"/>
              </a:ext>
            </a:extLst>
          </p:cNvPr>
          <p:cNvSpPr>
            <a:spLocks noGrp="1"/>
          </p:cNvSpPr>
          <p:nvPr>
            <p:ph type="title"/>
          </p:nvPr>
        </p:nvSpPr>
        <p:spPr>
          <a:xfrm>
            <a:off x="862584" y="428768"/>
            <a:ext cx="10515600" cy="1325563"/>
          </a:xfrm>
        </p:spPr>
        <p:txBody>
          <a:bodyPr/>
          <a:lstStyle/>
          <a:p>
            <a:r>
              <a:rPr lang="en-US" dirty="0"/>
              <a:t>DATABASE TRENDS</a:t>
            </a:r>
          </a:p>
        </p:txBody>
      </p:sp>
      <p:sp>
        <p:nvSpPr>
          <p:cNvPr id="3" name="Content Placeholder 2">
            <a:extLst>
              <a:ext uri="{FF2B5EF4-FFF2-40B4-BE49-F238E27FC236}">
                <a16:creationId xmlns:a16="http://schemas.microsoft.com/office/drawing/2014/main" id="{E4FC0D20-FACF-4D73-BD27-CF8F6B97546A}"/>
              </a:ext>
            </a:extLst>
          </p:cNvPr>
          <p:cNvSpPr>
            <a:spLocks noGrp="1"/>
          </p:cNvSpPr>
          <p:nvPr>
            <p:ph sz="half" idx="1"/>
          </p:nvPr>
        </p:nvSpPr>
        <p:spPr>
          <a:xfrm>
            <a:off x="813816" y="1825625"/>
            <a:ext cx="2228642" cy="501939"/>
          </a:xfrm>
        </p:spPr>
        <p:txBody>
          <a:bodyPr/>
          <a:lstStyle/>
          <a:p>
            <a:pPr marL="0" indent="0">
              <a:buNone/>
            </a:pPr>
            <a:r>
              <a:rPr lang="en-US" dirty="0"/>
              <a:t>Current Year</a:t>
            </a:r>
          </a:p>
        </p:txBody>
      </p:sp>
      <p:sp>
        <p:nvSpPr>
          <p:cNvPr id="4" name="Content Placeholder 3">
            <a:extLst>
              <a:ext uri="{FF2B5EF4-FFF2-40B4-BE49-F238E27FC236}">
                <a16:creationId xmlns:a16="http://schemas.microsoft.com/office/drawing/2014/main" id="{ACA6A89D-097D-4968-A07A-39A5B4F78A62}"/>
              </a:ext>
            </a:extLst>
          </p:cNvPr>
          <p:cNvSpPr>
            <a:spLocks noGrp="1"/>
          </p:cNvSpPr>
          <p:nvPr>
            <p:ph sz="half" idx="2"/>
          </p:nvPr>
        </p:nvSpPr>
        <p:spPr>
          <a:xfrm>
            <a:off x="6172200" y="1825625"/>
            <a:ext cx="1758142" cy="501939"/>
          </a:xfrm>
        </p:spPr>
        <p:txBody>
          <a:bodyPr/>
          <a:lstStyle/>
          <a:p>
            <a:pPr marL="0" indent="0">
              <a:buNone/>
            </a:pPr>
            <a:r>
              <a:rPr lang="en-US" dirty="0"/>
              <a:t>Next Year</a:t>
            </a:r>
          </a:p>
        </p:txBody>
      </p:sp>
      <p:sp>
        <p:nvSpPr>
          <p:cNvPr id="8" name="Content Placeholder 2">
            <a:extLst>
              <a:ext uri="{FF2B5EF4-FFF2-40B4-BE49-F238E27FC236}">
                <a16:creationId xmlns:a16="http://schemas.microsoft.com/office/drawing/2014/main" id="{D13C2F43-A283-4FD4-9C0D-BFF93C50AC01}"/>
              </a:ext>
            </a:extLst>
          </p:cNvPr>
          <p:cNvSpPr txBox="1">
            <a:spLocks/>
          </p:cNvSpPr>
          <p:nvPr/>
        </p:nvSpPr>
        <p:spPr>
          <a:xfrm>
            <a:off x="838199" y="2506661"/>
            <a:ext cx="4614949" cy="367030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2200" dirty="0"/>
              <a:t>&lt; Bar chart of top 10 databases for the current year goes here &gt;</a:t>
            </a:r>
          </a:p>
        </p:txBody>
      </p:sp>
      <p:sp>
        <p:nvSpPr>
          <p:cNvPr id="10" name="Content Placeholder 2">
            <a:extLst>
              <a:ext uri="{FF2B5EF4-FFF2-40B4-BE49-F238E27FC236}">
                <a16:creationId xmlns:a16="http://schemas.microsoft.com/office/drawing/2014/main" id="{AE706D50-7D14-4DB8-BE17-5497AA1715EE}"/>
              </a:ext>
            </a:extLst>
          </p:cNvPr>
          <p:cNvSpPr txBox="1">
            <a:spLocks/>
          </p:cNvSpPr>
          <p:nvPr/>
        </p:nvSpPr>
        <p:spPr>
          <a:xfrm>
            <a:off x="6172200" y="2506661"/>
            <a:ext cx="4614949" cy="367030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2200" dirty="0"/>
              <a:t>&lt; Bar chart of top 10 databases for the next year goes here.&gt;</a:t>
            </a:r>
          </a:p>
        </p:txBody>
      </p:sp>
      <p:pic>
        <p:nvPicPr>
          <p:cNvPr id="5" name="Picture 4">
            <a:extLst>
              <a:ext uri="{FF2B5EF4-FFF2-40B4-BE49-F238E27FC236}">
                <a16:creationId xmlns:a16="http://schemas.microsoft.com/office/drawing/2014/main" id="{9E0CF104-6318-D535-14CB-6F54F343BF2A}"/>
              </a:ext>
            </a:extLst>
          </p:cNvPr>
          <p:cNvPicPr>
            <a:picLocks noChangeAspect="1"/>
          </p:cNvPicPr>
          <p:nvPr/>
        </p:nvPicPr>
        <p:blipFill>
          <a:blip r:embed="rId2"/>
          <a:stretch>
            <a:fillRect/>
          </a:stretch>
        </p:blipFill>
        <p:spPr>
          <a:xfrm>
            <a:off x="823182" y="2326099"/>
            <a:ext cx="5345125" cy="3006738"/>
          </a:xfrm>
          <a:prstGeom prst="rect">
            <a:avLst/>
          </a:prstGeom>
        </p:spPr>
      </p:pic>
      <p:pic>
        <p:nvPicPr>
          <p:cNvPr id="6" name="Picture 5" descr="A graph of different colored squares&#10;&#10;Description automatically generated">
            <a:extLst>
              <a:ext uri="{FF2B5EF4-FFF2-40B4-BE49-F238E27FC236}">
                <a16:creationId xmlns:a16="http://schemas.microsoft.com/office/drawing/2014/main" id="{6399BBF6-6CBB-5F1C-10B9-F73BEED14644}"/>
              </a:ext>
            </a:extLst>
          </p:cNvPr>
          <p:cNvPicPr>
            <a:picLocks noChangeAspect="1"/>
          </p:cNvPicPr>
          <p:nvPr/>
        </p:nvPicPr>
        <p:blipFill>
          <a:blip r:embed="rId3"/>
          <a:stretch>
            <a:fillRect/>
          </a:stretch>
        </p:blipFill>
        <p:spPr>
          <a:xfrm>
            <a:off x="6168307" y="2328610"/>
            <a:ext cx="5211636" cy="2996153"/>
          </a:xfrm>
          <a:prstGeom prst="rect">
            <a:avLst/>
          </a:prstGeom>
        </p:spPr>
      </p:pic>
    </p:spTree>
    <p:extLst>
      <p:ext uri="{BB962C8B-B14F-4D97-AF65-F5344CB8AC3E}">
        <p14:creationId xmlns:p14="http://schemas.microsoft.com/office/powerpoint/2010/main" val="10746388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C3525F-7CB4-4C06-B037-C81D2DED9B80}"/>
              </a:ext>
            </a:extLst>
          </p:cNvPr>
          <p:cNvSpPr>
            <a:spLocks noGrp="1"/>
          </p:cNvSpPr>
          <p:nvPr>
            <p:ph type="title"/>
          </p:nvPr>
        </p:nvSpPr>
        <p:spPr>
          <a:xfrm>
            <a:off x="827076" y="365125"/>
            <a:ext cx="10526724" cy="1002965"/>
          </a:xfrm>
        </p:spPr>
        <p:txBody>
          <a:bodyPr>
            <a:normAutofit fontScale="90000"/>
          </a:bodyPr>
          <a:lstStyle/>
          <a:p>
            <a:r>
              <a:rPr lang="en-US" dirty="0"/>
              <a:t>DATABASE TRENDS - FINDINGS &amp; IMPLICATIONS</a:t>
            </a:r>
          </a:p>
        </p:txBody>
      </p:sp>
      <p:sp>
        <p:nvSpPr>
          <p:cNvPr id="3" name="Content Placeholder 2">
            <a:extLst>
              <a:ext uri="{FF2B5EF4-FFF2-40B4-BE49-F238E27FC236}">
                <a16:creationId xmlns:a16="http://schemas.microsoft.com/office/drawing/2014/main" id="{E4FC0D20-FACF-4D73-BD27-CF8F6B97546A}"/>
              </a:ext>
            </a:extLst>
          </p:cNvPr>
          <p:cNvSpPr>
            <a:spLocks noGrp="1"/>
          </p:cNvSpPr>
          <p:nvPr>
            <p:ph sz="half" idx="1"/>
          </p:nvPr>
        </p:nvSpPr>
        <p:spPr>
          <a:xfrm>
            <a:off x="813816" y="1825625"/>
            <a:ext cx="5181600" cy="4351338"/>
          </a:xfrm>
        </p:spPr>
        <p:txBody>
          <a:bodyPr vert="horz" lIns="91440" tIns="45720" rIns="91440" bIns="45720" rtlCol="0" anchor="t">
            <a:normAutofit fontScale="92500" lnSpcReduction="20000"/>
          </a:bodyPr>
          <a:lstStyle/>
          <a:p>
            <a:pPr marL="0" indent="0">
              <a:buNone/>
            </a:pPr>
            <a:r>
              <a:rPr lang="en-US" b="1" dirty="0">
                <a:latin typeface="IBM Plex Mono Text"/>
              </a:rPr>
              <a:t>Findings</a:t>
            </a:r>
          </a:p>
          <a:p>
            <a:pPr marL="0" indent="0">
              <a:buNone/>
            </a:pPr>
            <a:endParaRPr lang="en-US" dirty="0"/>
          </a:p>
          <a:p>
            <a:r>
              <a:rPr lang="en-US" sz="1200" b="1">
                <a:latin typeface="IBM Plex Mono Text"/>
              </a:rPr>
              <a:t>Respondent is unusually high when DatabaseWorkedWith is MySQL.</a:t>
            </a:r>
          </a:p>
          <a:p>
            <a:r>
              <a:rPr lang="en-US" sz="1200">
                <a:latin typeface="IBM Plex Mono Text"/>
              </a:rPr>
              <a:t>The average number of respondents is approximately 36.26 million(36,257,396)</a:t>
            </a:r>
          </a:p>
          <a:p>
            <a:r>
              <a:rPr lang="en-US" sz="1200" b="1">
                <a:latin typeface="IBM Plex Mono Text"/>
              </a:rPr>
              <a:t>LanguageWorkedWith HTML/CSS has the highest Respondent at almost 41 million, out of which DatabaseWorkedWith MySQL contributed the most at nearly 17 million.</a:t>
            </a:r>
            <a:endParaRPr lang="en-US" sz="1200">
              <a:latin typeface="IBM Plex Mono Text"/>
            </a:endParaRPr>
          </a:p>
          <a:p>
            <a:r>
              <a:rPr lang="en-US" sz="1200" b="1">
                <a:latin typeface="IBM Plex Mono Text"/>
              </a:rPr>
              <a:t>DatabaseWorkedWith MySQL has the highest total Respondent due to LanguageWorkedWith HTML/CSS.</a:t>
            </a:r>
            <a:endParaRPr lang="en-US" sz="1200">
              <a:latin typeface="IBM Plex Mono Text"/>
            </a:endParaRPr>
          </a:p>
          <a:p>
            <a:r>
              <a:rPr lang="en-US" sz="1200" b="1">
                <a:latin typeface="IBM Plex Mono Text"/>
              </a:rPr>
              <a:t>Microsoft SQL Server has a Respondent of nearly eighteen million for LanguageWorkedWith C#.</a:t>
            </a:r>
            <a:endParaRPr lang="en-US" sz="1200">
              <a:latin typeface="IBM Plex Mono Text"/>
            </a:endParaRPr>
          </a:p>
          <a:p>
            <a:r>
              <a:rPr lang="en-US" sz="1200" b="1">
                <a:latin typeface="IBM Plex Mono Text"/>
              </a:rPr>
              <a:t>The summed values of Respondent range from over sixteen million to over 68 million.</a:t>
            </a:r>
            <a:endParaRPr lang="en-US" sz="1200">
              <a:latin typeface="IBM Plex Mono Text"/>
            </a:endParaRPr>
          </a:p>
          <a:p>
            <a:r>
              <a:rPr lang="en-US" sz="1200" b="1">
                <a:latin typeface="IBM Plex Mono Text"/>
              </a:rPr>
              <a:t>For Respondent, the most significant value of DatabaseWorkedWith is MySQL, whose respective Respondent values add up to over 68 million, or 18.8 % of the total.</a:t>
            </a:r>
            <a:endParaRPr lang="en-US" sz="1200">
              <a:latin typeface="IBM Plex Mono Text"/>
            </a:endParaRPr>
          </a:p>
          <a:p>
            <a:r>
              <a:rPr lang="en-US" sz="1200" b="1">
                <a:latin typeface="IBM Plex Mono Text"/>
              </a:rPr>
              <a:t>Over all values of DatabaseWorkedWith and DatabaseWorkedWith, the sum of Respondent is nearly 363 million.</a:t>
            </a:r>
            <a:endParaRPr lang="en-US" sz="1200">
              <a:latin typeface="IBM Plex Mono Text"/>
            </a:endParaRPr>
          </a:p>
          <a:p>
            <a:r>
              <a:rPr lang="en-US" sz="1200" b="1">
                <a:latin typeface="IBM Plex Mono Text"/>
              </a:rPr>
              <a:t>HTML/CSS LanguageWorkedWith accounted for 47% of MySQL Respondent compared to 22% for Microsoft SQL Server.</a:t>
            </a:r>
            <a:endParaRPr lang="en-US" sz="1200">
              <a:latin typeface="IBM Plex Mono Text"/>
            </a:endParaRPr>
          </a:p>
        </p:txBody>
      </p:sp>
      <p:sp>
        <p:nvSpPr>
          <p:cNvPr id="4" name="Content Placeholder 3">
            <a:extLst>
              <a:ext uri="{FF2B5EF4-FFF2-40B4-BE49-F238E27FC236}">
                <a16:creationId xmlns:a16="http://schemas.microsoft.com/office/drawing/2014/main" id="{ACA6A89D-097D-4968-A07A-39A5B4F78A62}"/>
              </a:ext>
            </a:extLst>
          </p:cNvPr>
          <p:cNvSpPr>
            <a:spLocks noGrp="1"/>
          </p:cNvSpPr>
          <p:nvPr>
            <p:ph sz="half" idx="2"/>
          </p:nvPr>
        </p:nvSpPr>
        <p:spPr/>
        <p:txBody>
          <a:bodyPr vert="horz" lIns="91440" tIns="45720" rIns="91440" bIns="45720" rtlCol="0" anchor="t">
            <a:normAutofit fontScale="92500" lnSpcReduction="20000"/>
          </a:bodyPr>
          <a:lstStyle/>
          <a:p>
            <a:pPr marL="0" indent="0">
              <a:buNone/>
            </a:pPr>
            <a:r>
              <a:rPr lang="en-US" b="1" dirty="0">
                <a:latin typeface="IBM Plex Mono Text"/>
              </a:rPr>
              <a:t>Implications</a:t>
            </a:r>
          </a:p>
          <a:p>
            <a:pPr marL="0" indent="0">
              <a:buNone/>
            </a:pPr>
            <a:endParaRPr lang="en-US" dirty="0"/>
          </a:p>
          <a:p>
            <a:r>
              <a:rPr lang="en-US" sz="1200" b="1">
                <a:latin typeface="IBM Plex Mono Text"/>
              </a:rPr>
              <a:t>Respondent is most unusual when DatabaseDesireNextYear is PostgreSQL, DynamoDB and MariaDB.</a:t>
            </a:r>
            <a:endParaRPr lang="en-US" sz="1200"/>
          </a:p>
          <a:p>
            <a:r>
              <a:rPr lang="en-US" sz="1200" dirty="0">
                <a:latin typeface="IBM Plex Mono Text"/>
              </a:rPr>
              <a:t> </a:t>
            </a:r>
            <a:r>
              <a:rPr lang="en-US" sz="1200">
                <a:latin typeface="IBM Plex Mono Text"/>
              </a:rPr>
              <a:t>The average number of respondents for future interest languages is about 33,26  million(33,257,162)</a:t>
            </a:r>
            <a:endParaRPr lang="en-US" sz="1200" dirty="0">
              <a:latin typeface="IBM Plex Mono Text"/>
            </a:endParaRPr>
          </a:p>
          <a:p>
            <a:r>
              <a:rPr lang="en-US" sz="1200">
                <a:latin typeface="IBM Plex Mono Text"/>
              </a:rPr>
              <a:t>LanguageWorkedWith HTML/CSS has the highest Respondent at over 34 million, out of which DatabaseDesireNextYear MongoDB contributed the most at almost 9.9 million.</a:t>
            </a:r>
            <a:endParaRPr lang="en-US" sz="1200" dirty="0">
              <a:latin typeface="IBM Plex Mono Text"/>
            </a:endParaRPr>
          </a:p>
          <a:p>
            <a:r>
              <a:rPr lang="en-US" sz="1200">
                <a:latin typeface="IBM Plex Mono Text"/>
              </a:rPr>
              <a:t>DatabaseDesireNextYear Elasticsearch has the highest total Respondent due to LanguageWorkedWith Bash/Shell/PowerShell.</a:t>
            </a:r>
            <a:endParaRPr lang="en-US" sz="1200" dirty="0">
              <a:latin typeface="IBM Plex Mono Text"/>
            </a:endParaRPr>
          </a:p>
          <a:p>
            <a:r>
              <a:rPr lang="en-US" sz="1200">
                <a:latin typeface="IBM Plex Mono Text"/>
              </a:rPr>
              <a:t>Microsoft SQL Server has a Respondent of over eleven million for LanguageWorkedWith C#.</a:t>
            </a:r>
            <a:endParaRPr lang="en-US" sz="1200" dirty="0">
              <a:latin typeface="IBM Plex Mono Text"/>
            </a:endParaRPr>
          </a:p>
          <a:p>
            <a:r>
              <a:rPr lang="en-US" sz="1200">
                <a:latin typeface="IBM Plex Mono Text"/>
              </a:rPr>
              <a:t>The summed values of Respondent range from nearly thirteen million to almost 54 million.</a:t>
            </a:r>
            <a:endParaRPr lang="en-US" sz="1200" dirty="0">
              <a:latin typeface="IBM Plex Mono Text"/>
            </a:endParaRPr>
          </a:p>
          <a:p>
            <a:r>
              <a:rPr lang="en-US" sz="1200">
                <a:latin typeface="IBM Plex Mono Text"/>
              </a:rPr>
              <a:t>For Respondent, the most significant value of DatabaseDesireNextYear is PostgreSQL, whose respective Respondent values add up to almost 54 million, or 16.2 % of the total.</a:t>
            </a:r>
            <a:endParaRPr lang="en-US" sz="1200" dirty="0">
              <a:latin typeface="IBM Plex Mono Text"/>
            </a:endParaRPr>
          </a:p>
          <a:p>
            <a:r>
              <a:rPr lang="en-US" sz="1200">
                <a:latin typeface="IBM Plex Mono Text"/>
              </a:rPr>
              <a:t>Over all values of DatabaseDesireNextYear and DatabaseDesireNextYear, the sum of Respondent is almost 333 million.</a:t>
            </a:r>
            <a:endParaRPr lang="en-US" sz="1200" dirty="0">
              <a:latin typeface="IBM Plex Mono Text"/>
            </a:endParaRPr>
          </a:p>
          <a:p>
            <a:endParaRPr lang="en-US" dirty="0"/>
          </a:p>
        </p:txBody>
      </p:sp>
    </p:spTree>
    <p:extLst>
      <p:ext uri="{BB962C8B-B14F-4D97-AF65-F5344CB8AC3E}">
        <p14:creationId xmlns:p14="http://schemas.microsoft.com/office/powerpoint/2010/main" val="26596048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8C57CF-C893-E402-A53E-86D2E5D08401}"/>
              </a:ext>
            </a:extLst>
          </p:cNvPr>
          <p:cNvSpPr>
            <a:spLocks noGrp="1"/>
          </p:cNvSpPr>
          <p:nvPr>
            <p:ph type="title"/>
          </p:nvPr>
        </p:nvSpPr>
        <p:spPr/>
        <p:txBody>
          <a:bodyPr/>
          <a:lstStyle/>
          <a:p>
            <a:r>
              <a:rPr lang="en-US" sz="3600">
                <a:latin typeface="IBM Plex Mono SemiBold"/>
              </a:rPr>
              <a:t>DATABASE TRENDS - COMPARISON</a:t>
            </a:r>
            <a:endParaRPr lang="en-US"/>
          </a:p>
        </p:txBody>
      </p:sp>
      <p:sp>
        <p:nvSpPr>
          <p:cNvPr id="5" name="Content Placeholder 4">
            <a:extLst>
              <a:ext uri="{FF2B5EF4-FFF2-40B4-BE49-F238E27FC236}">
                <a16:creationId xmlns:a16="http://schemas.microsoft.com/office/drawing/2014/main" id="{12F2D955-1ED2-5A93-FD00-176536D76270}"/>
              </a:ext>
            </a:extLst>
          </p:cNvPr>
          <p:cNvSpPr>
            <a:spLocks noGrp="1"/>
          </p:cNvSpPr>
          <p:nvPr>
            <p:ph idx="1"/>
          </p:nvPr>
        </p:nvSpPr>
        <p:spPr/>
        <p:txBody>
          <a:bodyPr vert="horz" lIns="91440" tIns="45720" rIns="91440" bIns="45720" rtlCol="0" anchor="t">
            <a:normAutofit/>
          </a:bodyPr>
          <a:lstStyle/>
          <a:p>
            <a:pPr>
              <a:buNone/>
            </a:pPr>
            <a:r>
              <a:rPr lang="en-US" sz="2000">
                <a:latin typeface="IBM Plex Mono Text"/>
              </a:rPr>
              <a:t>• </a:t>
            </a:r>
            <a:r>
              <a:rPr lang="en-US" sz="2000" b="1">
                <a:latin typeface="IBM Plex Mono Text"/>
              </a:rPr>
              <a:t>Current Usage</a:t>
            </a:r>
            <a:r>
              <a:rPr lang="en-US" sz="2000">
                <a:latin typeface="IBM Plex Mono Text"/>
              </a:rPr>
              <a:t>: MySQL is the most used database, especially among HTML/CSS developers. It accounts for a significant portion of the respondent base.</a:t>
            </a:r>
            <a:endParaRPr lang="en-US" sz="2000" dirty="0">
              <a:latin typeface="IBM Plex Mono Text"/>
            </a:endParaRPr>
          </a:p>
          <a:p>
            <a:pPr>
              <a:buNone/>
            </a:pPr>
            <a:r>
              <a:rPr lang="en-US" sz="2000">
                <a:latin typeface="IBM Plex Mono Text"/>
              </a:rPr>
              <a:t>• </a:t>
            </a:r>
            <a:r>
              <a:rPr lang="en-US" sz="2000" b="1">
                <a:latin typeface="IBM Plex Mono Text"/>
              </a:rPr>
              <a:t>Future Interest</a:t>
            </a:r>
            <a:r>
              <a:rPr lang="en-US" sz="2000">
                <a:latin typeface="IBM Plex Mono Text"/>
              </a:rPr>
              <a:t>: PostgreSQL, DynamoDB, and MariaDB are notably desired for future use. MongoDB also shows high future interest, especially among HTML/CSS developers.</a:t>
            </a:r>
            <a:endParaRPr lang="en-US" sz="2000" dirty="0">
              <a:latin typeface="IBM Plex Mono Text"/>
            </a:endParaRPr>
          </a:p>
          <a:p>
            <a:pPr>
              <a:buNone/>
            </a:pPr>
            <a:r>
              <a:rPr lang="en-US" sz="2000">
                <a:latin typeface="IBM Plex Mono Text"/>
              </a:rPr>
              <a:t>• </a:t>
            </a:r>
            <a:r>
              <a:rPr lang="en-US" sz="2000" b="1">
                <a:latin typeface="IBM Plex Mono Text"/>
              </a:rPr>
              <a:t>Respondent Counts</a:t>
            </a:r>
            <a:r>
              <a:rPr lang="en-US" sz="2000">
                <a:latin typeface="IBM Plex Mono Text"/>
              </a:rPr>
              <a:t>:</a:t>
            </a:r>
            <a:endParaRPr lang="en-US" sz="2000" dirty="0">
              <a:latin typeface="IBM Plex Mono Text"/>
            </a:endParaRPr>
          </a:p>
          <a:p>
            <a:pPr>
              <a:buNone/>
            </a:pPr>
            <a:r>
              <a:rPr lang="en-US" sz="2000">
                <a:latin typeface="IBM Plex Mono Text"/>
              </a:rPr>
              <a:t>       • Average respondents: ~36.26 million overall; ~33.26 million for future interest.</a:t>
            </a:r>
            <a:endParaRPr lang="en-US" sz="2000" dirty="0">
              <a:latin typeface="IBM Plex Mono Text"/>
            </a:endParaRPr>
          </a:p>
          <a:p>
            <a:pPr>
              <a:buNone/>
            </a:pPr>
            <a:r>
              <a:rPr lang="en-US" sz="2000">
                <a:latin typeface="IBM Plex Mono Text"/>
              </a:rPr>
              <a:t>       • MySQL has a higher total respondent count compared to PostgreSQL, but PostgreSQL shows </a:t>
            </a:r>
          </a:p>
          <a:p>
            <a:pPr>
              <a:buNone/>
            </a:pPr>
            <a:r>
              <a:rPr lang="en-US" sz="2000">
                <a:latin typeface="IBM Plex Mono Text"/>
              </a:rPr>
              <a:t>         strong future interest.</a:t>
            </a:r>
          </a:p>
          <a:p>
            <a:pPr>
              <a:buNone/>
            </a:pPr>
            <a:r>
              <a:rPr lang="en-US" sz="2000">
                <a:latin typeface="IBM Plex Mono Text"/>
              </a:rPr>
              <a:t>• </a:t>
            </a:r>
            <a:r>
              <a:rPr lang="en-US" sz="2000" b="1">
                <a:latin typeface="IBM Plex Mono Text"/>
              </a:rPr>
              <a:t>Proportional Representation</a:t>
            </a:r>
            <a:r>
              <a:rPr lang="en-US" sz="2000">
                <a:latin typeface="IBM Plex Mono Text"/>
              </a:rPr>
              <a:t>: HTML/CSS users account for 47% of MySQL respondents, while Microsoft SQL Server has a smaller share (22%).</a:t>
            </a:r>
            <a:endParaRPr lang="en-US" sz="2000" dirty="0">
              <a:latin typeface="IBM Plex Mono Text"/>
            </a:endParaRPr>
          </a:p>
          <a:p>
            <a:pPr marL="0" indent="0">
              <a:buNone/>
            </a:pPr>
            <a:endParaRPr lang="en-US" sz="2000" dirty="0"/>
          </a:p>
        </p:txBody>
      </p:sp>
    </p:spTree>
    <p:extLst>
      <p:ext uri="{BB962C8B-B14F-4D97-AF65-F5344CB8AC3E}">
        <p14:creationId xmlns:p14="http://schemas.microsoft.com/office/powerpoint/2010/main" val="768107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838200" y="365125"/>
            <a:ext cx="10515600" cy="1325563"/>
          </a:xfrm>
        </p:spPr>
        <p:txBody>
          <a:bodyPr anchor="ctr">
            <a:normAutofit/>
          </a:bodyPr>
          <a:lstStyle/>
          <a:p>
            <a:r>
              <a:rPr lang="en-US" dirty="0"/>
              <a:t>DASHBOARD</a:t>
            </a:r>
          </a:p>
        </p:txBody>
      </p:sp>
      <p:sp>
        <p:nvSpPr>
          <p:cNvPr id="3" name="Content Placeholder 2">
            <a:extLst>
              <a:ext uri="{FF2B5EF4-FFF2-40B4-BE49-F238E27FC236}">
                <a16:creationId xmlns:a16="http://schemas.microsoft.com/office/drawing/2014/main" id="{902FD5C4-FE5F-46D2-ABC9-49FA4BB8442F}"/>
              </a:ext>
            </a:extLst>
          </p:cNvPr>
          <p:cNvSpPr>
            <a:spLocks noGrp="1"/>
          </p:cNvSpPr>
          <p:nvPr>
            <p:ph sz="half" idx="2"/>
          </p:nvPr>
        </p:nvSpPr>
        <p:spPr>
          <a:xfrm>
            <a:off x="4285075" y="3142210"/>
            <a:ext cx="7068725" cy="2569239"/>
          </a:xfrm>
        </p:spPr>
        <p:txBody>
          <a:bodyPr vert="horz" lIns="91440" tIns="45720" rIns="91440" bIns="45720" rtlCol="0" anchor="t">
            <a:normAutofit/>
          </a:bodyPr>
          <a:lstStyle/>
          <a:p>
            <a:pPr marL="0" indent="0">
              <a:buNone/>
            </a:pPr>
            <a:r>
              <a:rPr lang="en-US" sz="1000" dirty="0">
                <a:latin typeface="IBM Plex Mono Text"/>
                <a:hlinkClick r:id="rId2"/>
              </a:rPr>
              <a:t>https://github.com/sachinrathi1997/IBM_Data-Analyst_Capstone_Project/blob/main/IBM_Data_Analyst_Capstone_Project/Module%205/Graded%20Assignment_%20Dashboards.pdf</a:t>
            </a:r>
            <a:endParaRPr lang="en-US" sz="1000"/>
          </a:p>
        </p:txBody>
      </p:sp>
      <p:pic>
        <p:nvPicPr>
          <p:cNvPr id="5" name="Picture 4">
            <a:extLst>
              <a:ext uri="{FF2B5EF4-FFF2-40B4-BE49-F238E27FC236}">
                <a16:creationId xmlns:a16="http://schemas.microsoft.com/office/drawing/2014/main" id="{49F6C466-B847-478E-ADAD-F2B14AA5067A}"/>
              </a:ext>
            </a:extLst>
          </p:cNvPr>
          <p:cNvPicPr>
            <a:picLocks noChangeAspect="1"/>
          </p:cNvPicPr>
          <p:nvPr/>
        </p:nvPicPr>
        <p:blipFill>
          <a:blip r:embed="rId3"/>
          <a:stretch>
            <a:fillRect/>
          </a:stretch>
        </p:blipFill>
        <p:spPr>
          <a:xfrm>
            <a:off x="1077475" y="1901819"/>
            <a:ext cx="3054361" cy="3054361"/>
          </a:xfrm>
          <a:prstGeom prst="rect">
            <a:avLst/>
          </a:prstGeom>
        </p:spPr>
      </p:pic>
    </p:spTree>
    <p:extLst>
      <p:ext uri="{BB962C8B-B14F-4D97-AF65-F5344CB8AC3E}">
        <p14:creationId xmlns:p14="http://schemas.microsoft.com/office/powerpoint/2010/main" val="96916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838200" y="365125"/>
            <a:ext cx="10515600" cy="1325563"/>
          </a:xfrm>
        </p:spPr>
        <p:txBody>
          <a:bodyPr anchor="ctr">
            <a:normAutofit/>
          </a:bodyPr>
          <a:lstStyle/>
          <a:p>
            <a:r>
              <a:rPr lang="en-US" dirty="0"/>
              <a:t>DASHBOARD TAB 1</a:t>
            </a:r>
          </a:p>
        </p:txBody>
      </p:sp>
      <p:sp>
        <p:nvSpPr>
          <p:cNvPr id="8" name="Content Placeholder 2">
            <a:extLst>
              <a:ext uri="{FF2B5EF4-FFF2-40B4-BE49-F238E27FC236}">
                <a16:creationId xmlns:a16="http://schemas.microsoft.com/office/drawing/2014/main" id="{EFCC0E64-0E5B-4BA1-BC72-30FA1DE96F29}"/>
              </a:ext>
            </a:extLst>
          </p:cNvPr>
          <p:cNvSpPr>
            <a:spLocks noGrp="1"/>
          </p:cNvSpPr>
          <p:nvPr>
            <p:ph idx="1"/>
          </p:nvPr>
        </p:nvSpPr>
        <p:spPr>
          <a:xfrm>
            <a:off x="838200" y="1690688"/>
            <a:ext cx="10515600" cy="4351338"/>
          </a:xfrm>
        </p:spPr>
        <p:txBody>
          <a:bodyPr/>
          <a:lstStyle/>
          <a:p>
            <a:pPr marL="0" indent="0">
              <a:buNone/>
            </a:pPr>
            <a:endParaRPr lang="en-US" dirty="0"/>
          </a:p>
          <a:p>
            <a:pPr marL="0" indent="0">
              <a:buNone/>
            </a:pPr>
            <a:endParaRPr lang="en-US" dirty="0"/>
          </a:p>
          <a:p>
            <a:pPr marL="0" indent="0">
              <a:buNone/>
            </a:pPr>
            <a:r>
              <a:rPr lang="en-US" dirty="0"/>
              <a:t>Screenshot of dashboard tab 1 goes here</a:t>
            </a:r>
          </a:p>
        </p:txBody>
      </p:sp>
      <p:pic>
        <p:nvPicPr>
          <p:cNvPr id="5" name="Picture 4" descr="A screenshot of a computer screen&#10;&#10;Description automatically generated">
            <a:extLst>
              <a:ext uri="{FF2B5EF4-FFF2-40B4-BE49-F238E27FC236}">
                <a16:creationId xmlns:a16="http://schemas.microsoft.com/office/drawing/2014/main" id="{80400BC1-BE54-C4BD-3488-866E0029D8F2}"/>
              </a:ext>
            </a:extLst>
          </p:cNvPr>
          <p:cNvPicPr>
            <a:picLocks noChangeAspect="1"/>
          </p:cNvPicPr>
          <p:nvPr/>
        </p:nvPicPr>
        <p:blipFill>
          <a:blip r:embed="rId2"/>
          <a:stretch>
            <a:fillRect/>
          </a:stretch>
        </p:blipFill>
        <p:spPr>
          <a:xfrm>
            <a:off x="836628" y="1323767"/>
            <a:ext cx="10513182" cy="4716613"/>
          </a:xfrm>
          <a:prstGeom prst="rect">
            <a:avLst/>
          </a:prstGeom>
        </p:spPr>
      </p:pic>
    </p:spTree>
    <p:extLst>
      <p:ext uri="{BB962C8B-B14F-4D97-AF65-F5344CB8AC3E}">
        <p14:creationId xmlns:p14="http://schemas.microsoft.com/office/powerpoint/2010/main" val="9168536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838200" y="365125"/>
            <a:ext cx="10515600" cy="1325563"/>
          </a:xfrm>
        </p:spPr>
        <p:txBody>
          <a:bodyPr anchor="ctr">
            <a:normAutofit/>
          </a:bodyPr>
          <a:lstStyle/>
          <a:p>
            <a:r>
              <a:rPr lang="en-US" dirty="0"/>
              <a:t>DASHBOARD TAB 2</a:t>
            </a:r>
          </a:p>
        </p:txBody>
      </p:sp>
      <p:sp>
        <p:nvSpPr>
          <p:cNvPr id="8" name="Content Placeholder 2">
            <a:extLst>
              <a:ext uri="{FF2B5EF4-FFF2-40B4-BE49-F238E27FC236}">
                <a16:creationId xmlns:a16="http://schemas.microsoft.com/office/drawing/2014/main" id="{EFCC0E64-0E5B-4BA1-BC72-30FA1DE96F29}"/>
              </a:ext>
            </a:extLst>
          </p:cNvPr>
          <p:cNvSpPr>
            <a:spLocks noGrp="1"/>
          </p:cNvSpPr>
          <p:nvPr>
            <p:ph idx="1"/>
          </p:nvPr>
        </p:nvSpPr>
        <p:spPr>
          <a:xfrm>
            <a:off x="838200" y="1690688"/>
            <a:ext cx="10515600" cy="4351338"/>
          </a:xfrm>
        </p:spPr>
        <p:txBody>
          <a:bodyPr/>
          <a:lstStyle/>
          <a:p>
            <a:pPr marL="0" indent="0">
              <a:buNone/>
            </a:pPr>
            <a:endParaRPr lang="en-US" dirty="0"/>
          </a:p>
          <a:p>
            <a:pPr marL="0" indent="0">
              <a:buNone/>
            </a:pPr>
            <a:endParaRPr lang="en-US" dirty="0"/>
          </a:p>
          <a:p>
            <a:pPr marL="0" indent="0">
              <a:buNone/>
            </a:pPr>
            <a:r>
              <a:rPr lang="en-US" dirty="0"/>
              <a:t>Screenshot of dashboard tab 2 goes here</a:t>
            </a:r>
          </a:p>
        </p:txBody>
      </p:sp>
      <p:pic>
        <p:nvPicPr>
          <p:cNvPr id="3" name="Picture 2" descr="A screenshot of a graph&#10;&#10;Description automatically generated">
            <a:extLst>
              <a:ext uri="{FF2B5EF4-FFF2-40B4-BE49-F238E27FC236}">
                <a16:creationId xmlns:a16="http://schemas.microsoft.com/office/drawing/2014/main" id="{8F8E7C2C-122D-1E9B-7704-E76B3E76A69E}"/>
              </a:ext>
            </a:extLst>
          </p:cNvPr>
          <p:cNvPicPr>
            <a:picLocks noChangeAspect="1"/>
          </p:cNvPicPr>
          <p:nvPr/>
        </p:nvPicPr>
        <p:blipFill>
          <a:blip r:embed="rId2"/>
          <a:stretch>
            <a:fillRect/>
          </a:stretch>
        </p:blipFill>
        <p:spPr>
          <a:xfrm>
            <a:off x="839869" y="1351712"/>
            <a:ext cx="10512263" cy="4688533"/>
          </a:xfrm>
          <a:prstGeom prst="rect">
            <a:avLst/>
          </a:prstGeom>
        </p:spPr>
      </p:pic>
    </p:spTree>
    <p:extLst>
      <p:ext uri="{BB962C8B-B14F-4D97-AF65-F5344CB8AC3E}">
        <p14:creationId xmlns:p14="http://schemas.microsoft.com/office/powerpoint/2010/main" val="32661271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838200" y="365125"/>
            <a:ext cx="10515600" cy="1325563"/>
          </a:xfrm>
        </p:spPr>
        <p:txBody>
          <a:bodyPr anchor="ctr">
            <a:normAutofit/>
          </a:bodyPr>
          <a:lstStyle/>
          <a:p>
            <a:r>
              <a:rPr lang="en-US" dirty="0"/>
              <a:t>DASHBOARD TAB 3</a:t>
            </a:r>
          </a:p>
        </p:txBody>
      </p:sp>
      <p:sp>
        <p:nvSpPr>
          <p:cNvPr id="8" name="Content Placeholder 2">
            <a:extLst>
              <a:ext uri="{FF2B5EF4-FFF2-40B4-BE49-F238E27FC236}">
                <a16:creationId xmlns:a16="http://schemas.microsoft.com/office/drawing/2014/main" id="{EFCC0E64-0E5B-4BA1-BC72-30FA1DE96F29}"/>
              </a:ext>
            </a:extLst>
          </p:cNvPr>
          <p:cNvSpPr>
            <a:spLocks noGrp="1"/>
          </p:cNvSpPr>
          <p:nvPr>
            <p:ph idx="1"/>
          </p:nvPr>
        </p:nvSpPr>
        <p:spPr>
          <a:xfrm>
            <a:off x="838200" y="1690688"/>
            <a:ext cx="10515600" cy="4351338"/>
          </a:xfrm>
        </p:spPr>
        <p:txBody>
          <a:bodyPr/>
          <a:lstStyle/>
          <a:p>
            <a:pPr marL="0" indent="0">
              <a:buNone/>
            </a:pPr>
            <a:endParaRPr lang="en-US" dirty="0"/>
          </a:p>
          <a:p>
            <a:pPr marL="0" indent="0">
              <a:buNone/>
            </a:pPr>
            <a:endParaRPr lang="en-US" dirty="0"/>
          </a:p>
          <a:p>
            <a:pPr marL="0" indent="0">
              <a:buNone/>
            </a:pPr>
            <a:r>
              <a:rPr lang="en-US" dirty="0"/>
              <a:t>Screenshot of dashboard tab 3 goes here</a:t>
            </a:r>
          </a:p>
        </p:txBody>
      </p:sp>
      <p:pic>
        <p:nvPicPr>
          <p:cNvPr id="3" name="Picture 2" descr="A screenshot of a graph and a diagram&#10;&#10;Description automatically generated">
            <a:extLst>
              <a:ext uri="{FF2B5EF4-FFF2-40B4-BE49-F238E27FC236}">
                <a16:creationId xmlns:a16="http://schemas.microsoft.com/office/drawing/2014/main" id="{DF9196D5-A5EB-083F-CC4A-5EDE092D4FFE}"/>
              </a:ext>
            </a:extLst>
          </p:cNvPr>
          <p:cNvPicPr>
            <a:picLocks noChangeAspect="1"/>
          </p:cNvPicPr>
          <p:nvPr/>
        </p:nvPicPr>
        <p:blipFill>
          <a:blip r:embed="rId2"/>
          <a:stretch>
            <a:fillRect/>
          </a:stretch>
        </p:blipFill>
        <p:spPr>
          <a:xfrm>
            <a:off x="839869" y="1317805"/>
            <a:ext cx="10512263" cy="4722975"/>
          </a:xfrm>
          <a:prstGeom prst="rect">
            <a:avLst/>
          </a:prstGeom>
        </p:spPr>
      </p:pic>
    </p:spTree>
    <p:extLst>
      <p:ext uri="{BB962C8B-B14F-4D97-AF65-F5344CB8AC3E}">
        <p14:creationId xmlns:p14="http://schemas.microsoft.com/office/powerpoint/2010/main" val="35179732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838200" y="365125"/>
            <a:ext cx="10515600" cy="1325563"/>
          </a:xfrm>
        </p:spPr>
        <p:txBody>
          <a:bodyPr anchor="ctr">
            <a:normAutofit/>
          </a:bodyPr>
          <a:lstStyle/>
          <a:p>
            <a:r>
              <a:rPr lang="en-US" dirty="0"/>
              <a:t>DISCUSSION</a:t>
            </a:r>
          </a:p>
        </p:txBody>
      </p:sp>
      <p:pic>
        <p:nvPicPr>
          <p:cNvPr id="3" name="Content Placeholder 2">
            <a:extLst>
              <a:ext uri="{FF2B5EF4-FFF2-40B4-BE49-F238E27FC236}">
                <a16:creationId xmlns:a16="http://schemas.microsoft.com/office/drawing/2014/main" id="{22E5FA6B-CA5C-4FB5-AAB3-8260D2EF86C9}"/>
              </a:ext>
            </a:extLst>
          </p:cNvPr>
          <p:cNvPicPr>
            <a:picLocks noGrp="1" noChangeAspect="1"/>
          </p:cNvPicPr>
          <p:nvPr>
            <p:ph sz="half" idx="1"/>
          </p:nvPr>
        </p:nvPicPr>
        <p:blipFill>
          <a:blip r:embed="rId2"/>
          <a:stretch>
            <a:fillRect/>
          </a:stretch>
        </p:blipFill>
        <p:spPr>
          <a:xfrm>
            <a:off x="1253331" y="1825625"/>
            <a:ext cx="4351338" cy="4351338"/>
          </a:xfrm>
          <a:prstGeom prst="rect">
            <a:avLst/>
          </a:prstGeom>
          <a:noFill/>
        </p:spPr>
      </p:pic>
      <p:sp>
        <p:nvSpPr>
          <p:cNvPr id="5" name="Content Placeholder 3">
            <a:extLst>
              <a:ext uri="{FF2B5EF4-FFF2-40B4-BE49-F238E27FC236}">
                <a16:creationId xmlns:a16="http://schemas.microsoft.com/office/drawing/2014/main" id="{28684E62-A9F8-4E7A-AB01-78893062A1B4}"/>
              </a:ext>
            </a:extLst>
          </p:cNvPr>
          <p:cNvSpPr>
            <a:spLocks noGrp="1"/>
          </p:cNvSpPr>
          <p:nvPr>
            <p:ph sz="half" idx="2"/>
          </p:nvPr>
        </p:nvSpPr>
        <p:spPr>
          <a:xfrm>
            <a:off x="6172200" y="1825625"/>
            <a:ext cx="5181600" cy="4351338"/>
          </a:xfrm>
        </p:spPr>
        <p:txBody>
          <a:bodyPr vert="horz" lIns="91440" tIns="45720" rIns="91440" bIns="45720" rtlCol="0" anchor="t">
            <a:normAutofit/>
          </a:bodyPr>
          <a:lstStyle/>
          <a:p>
            <a:pPr marL="0" indent="0">
              <a:buNone/>
            </a:pPr>
            <a:endParaRPr lang="en-US" sz="1000" dirty="0">
              <a:latin typeface="IBM Plex Mono Text"/>
            </a:endParaRPr>
          </a:p>
          <a:p>
            <a:pPr marL="0" indent="0">
              <a:buNone/>
            </a:pPr>
            <a:endParaRPr lang="en-US" sz="1000" dirty="0">
              <a:latin typeface="IBM Plex Mono Text"/>
            </a:endParaRPr>
          </a:p>
          <a:p>
            <a:pPr marL="0" indent="0">
              <a:buNone/>
            </a:pPr>
            <a:endParaRPr lang="en-US" sz="1000" dirty="0">
              <a:latin typeface="IBM Plex Mono Text"/>
            </a:endParaRPr>
          </a:p>
          <a:p>
            <a:pPr marL="0" indent="0">
              <a:buNone/>
            </a:pPr>
            <a:endParaRPr lang="en-US" sz="1000" dirty="0">
              <a:latin typeface="IBM Plex Mono Text"/>
            </a:endParaRPr>
          </a:p>
          <a:p>
            <a:pPr marL="0" indent="0">
              <a:buNone/>
            </a:pPr>
            <a:endParaRPr lang="en-US" sz="1000" dirty="0">
              <a:latin typeface="IBM Plex Mono Text"/>
            </a:endParaRPr>
          </a:p>
          <a:p>
            <a:pPr marL="0" indent="0">
              <a:buNone/>
            </a:pPr>
            <a:endParaRPr lang="en-US" sz="1000" dirty="0">
              <a:latin typeface="IBM Plex Mono Text"/>
            </a:endParaRPr>
          </a:p>
          <a:p>
            <a:pPr marL="0" indent="0">
              <a:buNone/>
            </a:pPr>
            <a:endParaRPr lang="en-US" sz="1000" dirty="0">
              <a:latin typeface="IBM Plex Mono Text"/>
            </a:endParaRPr>
          </a:p>
          <a:p>
            <a:pPr marL="0" indent="0">
              <a:buNone/>
            </a:pPr>
            <a:endParaRPr lang="en-US" sz="1000" dirty="0">
              <a:latin typeface="IBM Plex Mono Text"/>
            </a:endParaRPr>
          </a:p>
          <a:p>
            <a:pPr marL="0" indent="0">
              <a:buNone/>
            </a:pPr>
            <a:r>
              <a:rPr lang="en-US" sz="1000" dirty="0">
                <a:latin typeface="IBM Plex Mono Text"/>
                <a:hlinkClick r:id="rId3"/>
              </a:rPr>
              <a:t>https://www.coursera.org/learn/ibm-data-analyst-capstone-project/discussions</a:t>
            </a:r>
            <a:endParaRPr lang="en-US" sz="1000"/>
          </a:p>
        </p:txBody>
      </p:sp>
    </p:spTree>
    <p:extLst>
      <p:ext uri="{BB962C8B-B14F-4D97-AF65-F5344CB8AC3E}">
        <p14:creationId xmlns:p14="http://schemas.microsoft.com/office/powerpoint/2010/main" val="21611305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C3525F-7CB4-4C06-B037-C81D2DED9B80}"/>
              </a:ext>
            </a:extLst>
          </p:cNvPr>
          <p:cNvSpPr>
            <a:spLocks noGrp="1"/>
          </p:cNvSpPr>
          <p:nvPr>
            <p:ph type="title"/>
          </p:nvPr>
        </p:nvSpPr>
        <p:spPr/>
        <p:txBody>
          <a:bodyPr/>
          <a:lstStyle/>
          <a:p>
            <a:r>
              <a:rPr lang="en-US" dirty="0"/>
              <a:t>OVERALL FINDINGS &amp; IMPLICATIONS</a:t>
            </a:r>
          </a:p>
        </p:txBody>
      </p:sp>
      <p:sp>
        <p:nvSpPr>
          <p:cNvPr id="3" name="Content Placeholder 2">
            <a:extLst>
              <a:ext uri="{FF2B5EF4-FFF2-40B4-BE49-F238E27FC236}">
                <a16:creationId xmlns:a16="http://schemas.microsoft.com/office/drawing/2014/main" id="{E4FC0D20-FACF-4D73-BD27-CF8F6B97546A}"/>
              </a:ext>
            </a:extLst>
          </p:cNvPr>
          <p:cNvSpPr>
            <a:spLocks noGrp="1"/>
          </p:cNvSpPr>
          <p:nvPr>
            <p:ph sz="half" idx="1"/>
          </p:nvPr>
        </p:nvSpPr>
        <p:spPr>
          <a:xfrm>
            <a:off x="813816" y="1825625"/>
            <a:ext cx="5181600" cy="4351338"/>
          </a:xfrm>
        </p:spPr>
        <p:txBody>
          <a:bodyPr vert="horz" lIns="91440" tIns="45720" rIns="91440" bIns="45720" rtlCol="0" anchor="t">
            <a:normAutofit/>
          </a:bodyPr>
          <a:lstStyle/>
          <a:p>
            <a:pPr marL="0" indent="0">
              <a:buNone/>
            </a:pPr>
            <a:r>
              <a:rPr lang="en-US" dirty="0"/>
              <a:t>Findings</a:t>
            </a:r>
          </a:p>
          <a:p>
            <a:pPr>
              <a:buNone/>
            </a:pPr>
            <a:r>
              <a:rPr lang="en-US" sz="1200">
                <a:latin typeface="IBM Plex Mono Text"/>
              </a:rPr>
              <a:t>1. </a:t>
            </a:r>
            <a:r>
              <a:rPr lang="en-US" sz="1200" b="1">
                <a:latin typeface="IBM Plex Mono Text"/>
              </a:rPr>
              <a:t>Geographical Focus</a:t>
            </a:r>
            <a:r>
              <a:rPr lang="en-US" sz="1200">
                <a:latin typeface="IBM Plex Mono Text"/>
              </a:rPr>
              <a:t>: </a:t>
            </a:r>
            <a:r>
              <a:rPr lang="en-US" sz="1200" b="1">
                <a:latin typeface="IBM Plex Mono Text"/>
              </a:rPr>
              <a:t>United States</a:t>
            </a:r>
            <a:r>
              <a:rPr lang="en-US" sz="1200" dirty="0">
                <a:latin typeface="IBM Plex Mono Text"/>
              </a:rPr>
              <a:t> dominates in respondent count but has a lower average age compared to other countries.</a:t>
            </a:r>
          </a:p>
          <a:p>
            <a:pPr>
              <a:buNone/>
            </a:pPr>
            <a:r>
              <a:rPr lang="en-US" sz="1200">
                <a:latin typeface="IBM Plex Mono Text"/>
              </a:rPr>
              <a:t>2. </a:t>
            </a:r>
            <a:r>
              <a:rPr lang="en-US" sz="1200" b="1">
                <a:latin typeface="IBM Plex Mono Text"/>
              </a:rPr>
              <a:t>Gender Disparity</a:t>
            </a:r>
            <a:r>
              <a:rPr lang="en-US" sz="1200">
                <a:latin typeface="IBM Plex Mono Text"/>
              </a:rPr>
              <a:t>: </a:t>
            </a:r>
            <a:r>
              <a:rPr lang="en-US" sz="1200" b="1">
                <a:latin typeface="IBM Plex Mono Text"/>
              </a:rPr>
              <a:t>Men</a:t>
            </a:r>
            <a:r>
              <a:rPr lang="en-US" sz="1200" dirty="0">
                <a:latin typeface="IBM Plex Mono Text"/>
              </a:rPr>
              <a:t> overwhelmingly outnumber women in the dataset, highlighting a gender imbalance.</a:t>
            </a:r>
          </a:p>
          <a:p>
            <a:pPr>
              <a:buNone/>
            </a:pPr>
            <a:r>
              <a:rPr lang="en-US" sz="1200">
                <a:latin typeface="IBM Plex Mono Text"/>
              </a:rPr>
              <a:t>3. </a:t>
            </a:r>
            <a:r>
              <a:rPr lang="en-US" sz="1200" b="1">
                <a:latin typeface="IBM Plex Mono Text"/>
              </a:rPr>
              <a:t>Educational Background</a:t>
            </a:r>
            <a:r>
              <a:rPr lang="en-US" sz="1200">
                <a:latin typeface="IBM Plex Mono Text"/>
              </a:rPr>
              <a:t>: </a:t>
            </a:r>
            <a:r>
              <a:rPr lang="en-US" sz="1200" b="1">
                <a:latin typeface="IBM Plex Mono Text"/>
              </a:rPr>
              <a:t>Bachelor’s degrees</a:t>
            </a:r>
            <a:r>
              <a:rPr lang="en-US" sz="1200" dirty="0">
                <a:latin typeface="IBM Plex Mono Text"/>
              </a:rPr>
              <a:t> are the most common among respondents, especially in the U.S.</a:t>
            </a:r>
          </a:p>
          <a:p>
            <a:pPr>
              <a:buNone/>
            </a:pPr>
            <a:r>
              <a:rPr lang="en-US" sz="1200">
                <a:latin typeface="IBM Plex Mono Text"/>
              </a:rPr>
              <a:t>4. </a:t>
            </a:r>
            <a:r>
              <a:rPr lang="en-US" sz="1200" b="1">
                <a:latin typeface="IBM Plex Mono Text"/>
              </a:rPr>
              <a:t>Age Trends</a:t>
            </a:r>
            <a:r>
              <a:rPr lang="en-US" sz="1200">
                <a:latin typeface="IBM Plex Mono Text"/>
              </a:rPr>
              <a:t>: </a:t>
            </a:r>
            <a:r>
              <a:rPr lang="en-US" sz="1200" b="1">
                <a:latin typeface="IBM Plex Mono Text"/>
              </a:rPr>
              <a:t>28 years</a:t>
            </a:r>
            <a:r>
              <a:rPr lang="en-US" sz="1200" dirty="0">
                <a:latin typeface="IBM Plex Mono Text"/>
              </a:rPr>
              <a:t> old is the most common age group among respondents, particularly in the U.S.</a:t>
            </a:r>
          </a:p>
          <a:p>
            <a:pPr>
              <a:buNone/>
            </a:pPr>
            <a:r>
              <a:rPr lang="en-US" sz="1200">
                <a:latin typeface="IBM Plex Mono Text"/>
              </a:rPr>
              <a:t>5. </a:t>
            </a:r>
            <a:r>
              <a:rPr lang="en-US" sz="1200" b="1">
                <a:latin typeface="IBM Plex Mono Text"/>
              </a:rPr>
              <a:t>Technology Preferences</a:t>
            </a:r>
            <a:r>
              <a:rPr lang="en-US" sz="1200">
                <a:latin typeface="IBM Plex Mono Text"/>
              </a:rPr>
              <a:t>: </a:t>
            </a:r>
            <a:r>
              <a:rPr lang="en-US" sz="1200" b="1">
                <a:latin typeface="IBM Plex Mono Text"/>
              </a:rPr>
              <a:t>JavaScript</a:t>
            </a:r>
            <a:r>
              <a:rPr lang="en-US" sz="1200" dirty="0">
                <a:latin typeface="IBM Plex Mono Text"/>
              </a:rPr>
              <a:t> is the most desired technology, followed by </a:t>
            </a:r>
            <a:r>
              <a:rPr lang="en-US" sz="1200" b="1" dirty="0">
                <a:latin typeface="IBM Plex Mono Text"/>
              </a:rPr>
              <a:t>SQL</a:t>
            </a:r>
            <a:r>
              <a:rPr lang="en-US" sz="1200" dirty="0">
                <a:latin typeface="IBM Plex Mono Text"/>
              </a:rPr>
              <a:t> and </a:t>
            </a:r>
            <a:r>
              <a:rPr lang="en-US" sz="1200" b="1" dirty="0">
                <a:latin typeface="IBM Plex Mono Text"/>
              </a:rPr>
              <a:t>HTML/CSS</a:t>
            </a:r>
            <a:r>
              <a:rPr lang="en-US" sz="1200" dirty="0">
                <a:latin typeface="IBM Plex Mono Text"/>
              </a:rPr>
              <a:t>.</a:t>
            </a:r>
          </a:p>
          <a:p>
            <a:pPr>
              <a:buNone/>
            </a:pPr>
            <a:r>
              <a:rPr lang="en-US" sz="1200">
                <a:latin typeface="IBM Plex Mono Text"/>
              </a:rPr>
              <a:t>6. </a:t>
            </a:r>
            <a:r>
              <a:rPr lang="en-US" sz="1200" b="1">
                <a:latin typeface="IBM Plex Mono Text"/>
              </a:rPr>
              <a:t>Database &amp; Platform</a:t>
            </a:r>
            <a:r>
              <a:rPr lang="en-US" sz="1200">
                <a:latin typeface="IBM Plex Mono Text"/>
              </a:rPr>
              <a:t>: </a:t>
            </a:r>
            <a:r>
              <a:rPr lang="en-US" sz="1200" b="1">
                <a:latin typeface="IBM Plex Mono Text"/>
              </a:rPr>
              <a:t>MySQL</a:t>
            </a:r>
            <a:r>
              <a:rPr lang="en-US" sz="1200" dirty="0">
                <a:latin typeface="IBM Plex Mono Text"/>
              </a:rPr>
              <a:t> and </a:t>
            </a:r>
            <a:r>
              <a:rPr lang="en-US" sz="1200" b="1" dirty="0">
                <a:latin typeface="IBM Plex Mono Text"/>
              </a:rPr>
              <a:t>PostgreSQL</a:t>
            </a:r>
            <a:r>
              <a:rPr lang="en-US" sz="1200" dirty="0">
                <a:latin typeface="IBM Plex Mono Text"/>
              </a:rPr>
              <a:t> are the most sought-after databases. </a:t>
            </a:r>
            <a:r>
              <a:rPr lang="en-US" sz="1200" b="1" dirty="0">
                <a:latin typeface="IBM Plex Mono Text"/>
              </a:rPr>
              <a:t>Linux</a:t>
            </a:r>
            <a:r>
              <a:rPr lang="en-US" sz="1200" dirty="0">
                <a:latin typeface="IBM Plex Mono Text"/>
              </a:rPr>
              <a:t> and </a:t>
            </a:r>
            <a:r>
              <a:rPr lang="en-US" sz="1200" b="1" dirty="0">
                <a:latin typeface="IBM Plex Mono Text"/>
              </a:rPr>
              <a:t>Docker</a:t>
            </a:r>
            <a:r>
              <a:rPr lang="en-US" sz="1200" dirty="0">
                <a:latin typeface="IBM Plex Mono Text"/>
              </a:rPr>
              <a:t> are the most preferred platforms.</a:t>
            </a:r>
          </a:p>
          <a:p>
            <a:pPr>
              <a:buNone/>
            </a:pPr>
            <a:r>
              <a:rPr lang="en-US" sz="1200">
                <a:latin typeface="IBM Plex Mono Text"/>
              </a:rPr>
              <a:t>7. </a:t>
            </a:r>
            <a:r>
              <a:rPr lang="en-US" sz="1200" b="1">
                <a:latin typeface="IBM Plex Mono Text"/>
              </a:rPr>
              <a:t>Frameworks</a:t>
            </a:r>
            <a:r>
              <a:rPr lang="en-US" sz="1200">
                <a:latin typeface="IBM Plex Mono Text"/>
              </a:rPr>
              <a:t>: </a:t>
            </a:r>
            <a:r>
              <a:rPr lang="en-US" sz="1200" b="1">
                <a:latin typeface="IBM Plex Mono Text"/>
              </a:rPr>
              <a:t>React.js</a:t>
            </a:r>
            <a:r>
              <a:rPr lang="en-US" sz="1200" dirty="0">
                <a:latin typeface="IBM Plex Mono Text"/>
              </a:rPr>
              <a:t> and </a:t>
            </a:r>
            <a:r>
              <a:rPr lang="en-US" sz="1200" b="1" dirty="0">
                <a:latin typeface="IBM Plex Mono Text"/>
              </a:rPr>
              <a:t>jQuery</a:t>
            </a:r>
            <a:r>
              <a:rPr lang="en-US" sz="1200" dirty="0">
                <a:latin typeface="IBM Plex Mono Text"/>
              </a:rPr>
              <a:t> are the most desired web frameworks.</a:t>
            </a:r>
          </a:p>
          <a:p>
            <a:pPr marL="0" indent="0">
              <a:buNone/>
            </a:pPr>
            <a:endParaRPr lang="en-US" dirty="0"/>
          </a:p>
        </p:txBody>
      </p:sp>
      <p:sp>
        <p:nvSpPr>
          <p:cNvPr id="4" name="Content Placeholder 3">
            <a:extLst>
              <a:ext uri="{FF2B5EF4-FFF2-40B4-BE49-F238E27FC236}">
                <a16:creationId xmlns:a16="http://schemas.microsoft.com/office/drawing/2014/main" id="{ACA6A89D-097D-4968-A07A-39A5B4F78A62}"/>
              </a:ext>
            </a:extLst>
          </p:cNvPr>
          <p:cNvSpPr>
            <a:spLocks noGrp="1"/>
          </p:cNvSpPr>
          <p:nvPr>
            <p:ph sz="half" idx="2"/>
          </p:nvPr>
        </p:nvSpPr>
        <p:spPr/>
        <p:txBody>
          <a:bodyPr vert="horz" lIns="91440" tIns="45720" rIns="91440" bIns="45720" rtlCol="0" anchor="t">
            <a:normAutofit/>
          </a:bodyPr>
          <a:lstStyle/>
          <a:p>
            <a:pPr marL="0" indent="0">
              <a:buNone/>
            </a:pPr>
            <a:r>
              <a:rPr lang="en-US">
                <a:latin typeface="IBM Plex Mono Text"/>
              </a:rPr>
              <a:t>Implications</a:t>
            </a:r>
            <a:endParaRPr lang="en-US" dirty="0"/>
          </a:p>
          <a:p>
            <a:pPr>
              <a:buNone/>
            </a:pPr>
            <a:r>
              <a:rPr lang="en-US" sz="1200">
                <a:latin typeface="IBM Plex Mono Text"/>
              </a:rPr>
              <a:t>Focus on U.S. trends but address global diversity.</a:t>
            </a:r>
          </a:p>
          <a:p>
            <a:pPr>
              <a:buNone/>
            </a:pPr>
            <a:r>
              <a:rPr lang="en-US" sz="1200">
                <a:latin typeface="IBM Plex Mono Text"/>
              </a:rPr>
              <a:t>• Improve gender balance in tech surveys.</a:t>
            </a:r>
          </a:p>
          <a:p>
            <a:pPr>
              <a:buNone/>
            </a:pPr>
            <a:r>
              <a:rPr lang="en-US" sz="1200">
                <a:latin typeface="IBM Plex Mono Text"/>
              </a:rPr>
              <a:t>• Align tech investments with popular technologies and platforms.</a:t>
            </a:r>
          </a:p>
          <a:p>
            <a:pPr>
              <a:buNone/>
            </a:pPr>
            <a:r>
              <a:rPr lang="en-US" sz="1200">
                <a:latin typeface="IBM Plex Mono Text"/>
              </a:rPr>
              <a:t>• Consider age and educational background when analyzing tech trends.</a:t>
            </a:r>
          </a:p>
          <a:p>
            <a:pPr>
              <a:buNone/>
            </a:pPr>
            <a:endParaRPr lang="en-US" sz="1200" dirty="0"/>
          </a:p>
        </p:txBody>
      </p:sp>
    </p:spTree>
    <p:extLst>
      <p:ext uri="{BB962C8B-B14F-4D97-AF65-F5344CB8AC3E}">
        <p14:creationId xmlns:p14="http://schemas.microsoft.com/office/powerpoint/2010/main" val="6472714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838200" y="365125"/>
            <a:ext cx="10515600" cy="1325563"/>
          </a:xfrm>
        </p:spPr>
        <p:txBody>
          <a:bodyPr anchor="ctr">
            <a:normAutofit/>
          </a:bodyPr>
          <a:lstStyle/>
          <a:p>
            <a:r>
              <a:rPr lang="en-US" dirty="0"/>
              <a:t>CONCLUSION</a:t>
            </a:r>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2"/>
          </p:nvPr>
        </p:nvSpPr>
        <p:spPr>
          <a:xfrm>
            <a:off x="4544291" y="1825625"/>
            <a:ext cx="6809509" cy="4351338"/>
          </a:xfrm>
        </p:spPr>
        <p:txBody>
          <a:bodyPr vert="horz" lIns="91440" tIns="45720" rIns="91440" bIns="45720" rtlCol="0" anchor="t">
            <a:noAutofit/>
          </a:bodyPr>
          <a:lstStyle/>
          <a:p>
            <a:r>
              <a:rPr lang="en-US" sz="1400">
                <a:latin typeface="IBM Plex Mono Text"/>
              </a:rPr>
              <a:t>The survey data reveals significant trends and patterns that can guide future technology investments and research. The dominant presence of the United States in respondent count highlights the need to focus on this key market while also addressing global diversity to ensure a comprehensive understanding of tech trends worldwide. The pronounced gender imbalance suggests a need for initiatives to encourage greater female participation in tech-related surveys.</a:t>
            </a:r>
            <a:endParaRPr lang="en-US" sz="1400"/>
          </a:p>
          <a:p>
            <a:r>
              <a:rPr lang="en-US" sz="1400">
                <a:latin typeface="IBM Plex Mono Text"/>
              </a:rPr>
              <a:t>Educationally, the prevalence of respondents with Bachelor’s degrees indicates that this group is most engaged with technology, which can inform targeted outreach and development strategies. The age trend, with 28-year-olds being the most represented, points to a core demographic that is actively engaged in technology and likely to influence future trends.</a:t>
            </a:r>
            <a:endParaRPr lang="en-US" sz="1400"/>
          </a:p>
          <a:p>
            <a:r>
              <a:rPr lang="en-US" sz="1400">
                <a:latin typeface="IBM Plex Mono Text"/>
              </a:rPr>
              <a:t>In terms of technology preferences, JavaScript, SQL, and HTML/CSS stand out as key areas of interest, indicating where future tech developments and investments should be concentrated. The strong interest in MySQL, PostgreSQL, Linux, and Docker underscores the importance of these technologies in the current landscape.</a:t>
            </a:r>
            <a:br>
              <a:rPr lang="en-US" sz="1400" dirty="0"/>
            </a:br>
            <a:endParaRPr lang="en-US" sz="1400"/>
          </a:p>
          <a:p>
            <a:r>
              <a:rPr lang="en-US" sz="1400">
                <a:latin typeface="IBM Plex Mono Text"/>
              </a:rPr>
              <a:t>Lastly, the preference for frameworks like React.js and jQuery suggests these will continue to be crucial in web development. Overall, aligning strategies with these insights will help organizations stay ahead in the rapidly evolving tech industry and address both current and emerging needs effectively.</a:t>
            </a:r>
            <a:endParaRPr lang="en-US" sz="1400"/>
          </a:p>
        </p:txBody>
      </p:sp>
      <p:pic>
        <p:nvPicPr>
          <p:cNvPr id="6" name="Content Placeholder 5">
            <a:extLst>
              <a:ext uri="{FF2B5EF4-FFF2-40B4-BE49-F238E27FC236}">
                <a16:creationId xmlns:a16="http://schemas.microsoft.com/office/drawing/2014/main" id="{5E013141-2139-434F-83AB-CF1C80A7AC4A}"/>
              </a:ext>
            </a:extLst>
          </p:cNvPr>
          <p:cNvPicPr>
            <a:picLocks noGrp="1" noChangeAspect="1"/>
          </p:cNvPicPr>
          <p:nvPr>
            <p:ph sz="half" idx="1"/>
          </p:nvPr>
        </p:nvPicPr>
        <p:blipFill>
          <a:blip r:embed="rId2"/>
          <a:stretch>
            <a:fillRect/>
          </a:stretch>
        </p:blipFill>
        <p:spPr>
          <a:xfrm>
            <a:off x="1125967" y="2113896"/>
            <a:ext cx="3054361" cy="3054361"/>
          </a:xfrm>
          <a:prstGeom prst="rect">
            <a:avLst/>
          </a:prstGeom>
        </p:spPr>
      </p:pic>
    </p:spTree>
    <p:extLst>
      <p:ext uri="{BB962C8B-B14F-4D97-AF65-F5344CB8AC3E}">
        <p14:creationId xmlns:p14="http://schemas.microsoft.com/office/powerpoint/2010/main" val="16301236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B37F9FA-3571-49C2-8811-B1159FCC0D6D}"/>
              </a:ext>
            </a:extLst>
          </p:cNvPr>
          <p:cNvPicPr>
            <a:picLocks noChangeAspect="1"/>
          </p:cNvPicPr>
          <p:nvPr/>
        </p:nvPicPr>
        <p:blipFill>
          <a:blip r:embed="rId2"/>
          <a:stretch>
            <a:fillRect/>
          </a:stretch>
        </p:blipFill>
        <p:spPr>
          <a:xfrm>
            <a:off x="1450711" y="2025672"/>
            <a:ext cx="3194581" cy="3194581"/>
          </a:xfrm>
          <a:prstGeom prst="rect">
            <a:avLst/>
          </a:prstGeom>
        </p:spPr>
      </p:pic>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782054" y="263810"/>
            <a:ext cx="8508528" cy="1325563"/>
          </a:xfrm>
        </p:spPr>
        <p:txBody>
          <a:bodyPr anchor="ctr">
            <a:normAutofit/>
          </a:bodyPr>
          <a:lstStyle/>
          <a:p>
            <a:r>
              <a:rPr lang="en-US" dirty="0"/>
              <a:t>OUTLINE</a:t>
            </a:r>
          </a:p>
        </p:txBody>
      </p:sp>
      <p:sp>
        <p:nvSpPr>
          <p:cNvPr id="3" name="Content Placeholder 2">
            <a:extLst>
              <a:ext uri="{FF2B5EF4-FFF2-40B4-BE49-F238E27FC236}">
                <a16:creationId xmlns:a16="http://schemas.microsoft.com/office/drawing/2014/main" id="{902FD5C4-FE5F-46D2-ABC9-49FA4BB8442F}"/>
              </a:ext>
            </a:extLst>
          </p:cNvPr>
          <p:cNvSpPr>
            <a:spLocks noGrp="1"/>
          </p:cNvSpPr>
          <p:nvPr>
            <p:ph sz="half" idx="2"/>
          </p:nvPr>
        </p:nvSpPr>
        <p:spPr>
          <a:xfrm>
            <a:off x="6172200" y="1825625"/>
            <a:ext cx="5181600" cy="4351338"/>
          </a:xfrm>
        </p:spPr>
        <p:txBody>
          <a:bodyPr vert="horz" lIns="91440" tIns="45720" rIns="91440" bIns="45720" rtlCol="0" anchor="t">
            <a:normAutofit/>
          </a:bodyPr>
          <a:lstStyle/>
          <a:p>
            <a:r>
              <a:rPr lang="en-US" sz="2200" dirty="0"/>
              <a:t>Executive Summary</a:t>
            </a:r>
            <a:endParaRPr lang="en-US"/>
          </a:p>
          <a:p>
            <a:r>
              <a:rPr lang="en-US" sz="2200" dirty="0"/>
              <a:t>Introduction</a:t>
            </a:r>
          </a:p>
          <a:p>
            <a:r>
              <a:rPr lang="en-US" sz="2200" dirty="0"/>
              <a:t>Methodology</a:t>
            </a:r>
          </a:p>
          <a:p>
            <a:r>
              <a:rPr lang="en-US" sz="2200" dirty="0"/>
              <a:t>Results</a:t>
            </a:r>
          </a:p>
          <a:p>
            <a:pPr lvl="1">
              <a:buFont typeface="Wingdings"/>
              <a:buChar char="Ø"/>
            </a:pPr>
            <a:r>
              <a:rPr lang="en-US" sz="1800" dirty="0"/>
              <a:t>Visualization – Charts</a:t>
            </a:r>
          </a:p>
          <a:p>
            <a:pPr lvl="1">
              <a:buFont typeface="Wingdings"/>
              <a:buChar char="Ø"/>
            </a:pPr>
            <a:r>
              <a:rPr lang="en-US" sz="1800" dirty="0"/>
              <a:t>Dashboard</a:t>
            </a:r>
          </a:p>
          <a:p>
            <a:r>
              <a:rPr lang="en-US" sz="2200" dirty="0"/>
              <a:t>Discussion</a:t>
            </a:r>
          </a:p>
          <a:p>
            <a:pPr lvl="1">
              <a:buFont typeface="Wingdings"/>
              <a:buChar char="Ø"/>
            </a:pPr>
            <a:r>
              <a:rPr lang="en-US" sz="1800" dirty="0"/>
              <a:t>Findings &amp; Implications</a:t>
            </a:r>
          </a:p>
          <a:p>
            <a:r>
              <a:rPr lang="en-US" sz="2200" dirty="0"/>
              <a:t>Conclusion</a:t>
            </a:r>
          </a:p>
          <a:p>
            <a:r>
              <a:rPr lang="en-US" sz="2200" dirty="0"/>
              <a:t>Appendix</a:t>
            </a:r>
          </a:p>
        </p:txBody>
      </p:sp>
      <mc:AlternateContent xmlns:mc="http://schemas.openxmlformats.org/markup-compatibility/2006" xmlns:p14="http://schemas.microsoft.com/office/powerpoint/2010/main">
        <mc:Choice Requires="p14">
          <p:contentPart p14:bwMode="auto" r:id="rId3">
            <p14:nvContentPartPr>
              <p14:cNvPr id="9" name="Ink 8">
                <a:extLst>
                  <a:ext uri="{FF2B5EF4-FFF2-40B4-BE49-F238E27FC236}">
                    <a16:creationId xmlns:a16="http://schemas.microsoft.com/office/drawing/2014/main" id="{1A185CBD-ED91-4F24-BEB9-8E33AD8AC3B1}"/>
                  </a:ext>
                </a:extLst>
              </p14:cNvPr>
              <p14:cNvContentPartPr/>
              <p14:nvPr/>
            </p14:nvContentPartPr>
            <p14:xfrm>
              <a:off x="1889280" y="999312"/>
              <a:ext cx="360" cy="360"/>
            </p14:xfrm>
          </p:contentPart>
        </mc:Choice>
        <mc:Fallback xmlns="">
          <p:pic>
            <p:nvPicPr>
              <p:cNvPr id="9" name="Ink 8">
                <a:extLst>
                  <a:ext uri="{FF2B5EF4-FFF2-40B4-BE49-F238E27FC236}">
                    <a16:creationId xmlns:a16="http://schemas.microsoft.com/office/drawing/2014/main" id="{1A185CBD-ED91-4F24-BEB9-8E33AD8AC3B1}"/>
                  </a:ext>
                </a:extLst>
              </p:cNvPr>
              <p:cNvPicPr/>
              <p:nvPr/>
            </p:nvPicPr>
            <p:blipFill>
              <a:blip r:embed="rId7"/>
              <a:stretch>
                <a:fillRect/>
              </a:stretch>
            </p:blipFill>
            <p:spPr>
              <a:xfrm>
                <a:off x="1799280" y="819312"/>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Ink 9">
                <a:extLst>
                  <a:ext uri="{FF2B5EF4-FFF2-40B4-BE49-F238E27FC236}">
                    <a16:creationId xmlns:a16="http://schemas.microsoft.com/office/drawing/2014/main" id="{032BD37A-4777-4658-98DC-561C88BBD6B5}"/>
                  </a:ext>
                </a:extLst>
              </p14:cNvPr>
              <p14:cNvContentPartPr/>
              <p14:nvPr/>
            </p14:nvContentPartPr>
            <p14:xfrm>
              <a:off x="2328120" y="962952"/>
              <a:ext cx="360" cy="360"/>
            </p14:xfrm>
          </p:contentPart>
        </mc:Choice>
        <mc:Fallback xmlns="">
          <p:pic>
            <p:nvPicPr>
              <p:cNvPr id="10" name="Ink 9">
                <a:extLst>
                  <a:ext uri="{FF2B5EF4-FFF2-40B4-BE49-F238E27FC236}">
                    <a16:creationId xmlns:a16="http://schemas.microsoft.com/office/drawing/2014/main" id="{032BD37A-4777-4658-98DC-561C88BBD6B5}"/>
                  </a:ext>
                </a:extLst>
              </p:cNvPr>
              <p:cNvPicPr/>
              <p:nvPr/>
            </p:nvPicPr>
            <p:blipFill>
              <a:blip r:embed="rId7"/>
              <a:stretch>
                <a:fillRect/>
              </a:stretch>
            </p:blipFill>
            <p:spPr>
              <a:xfrm>
                <a:off x="2238120" y="783312"/>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1" name="Ink 10">
                <a:extLst>
                  <a:ext uri="{FF2B5EF4-FFF2-40B4-BE49-F238E27FC236}">
                    <a16:creationId xmlns:a16="http://schemas.microsoft.com/office/drawing/2014/main" id="{8D6F0DE4-0F5C-4DBC-980B-FA84561A37BD}"/>
                  </a:ext>
                </a:extLst>
              </p14:cNvPr>
              <p14:cNvContentPartPr/>
              <p14:nvPr/>
            </p14:nvContentPartPr>
            <p14:xfrm>
              <a:off x="2828160" y="926232"/>
              <a:ext cx="360" cy="360"/>
            </p14:xfrm>
          </p:contentPart>
        </mc:Choice>
        <mc:Fallback xmlns="">
          <p:pic>
            <p:nvPicPr>
              <p:cNvPr id="11" name="Ink 10">
                <a:extLst>
                  <a:ext uri="{FF2B5EF4-FFF2-40B4-BE49-F238E27FC236}">
                    <a16:creationId xmlns:a16="http://schemas.microsoft.com/office/drawing/2014/main" id="{8D6F0DE4-0F5C-4DBC-980B-FA84561A37BD}"/>
                  </a:ext>
                </a:extLst>
              </p:cNvPr>
              <p:cNvPicPr/>
              <p:nvPr/>
            </p:nvPicPr>
            <p:blipFill>
              <a:blip r:embed="rId7"/>
              <a:stretch>
                <a:fillRect/>
              </a:stretch>
            </p:blipFill>
            <p:spPr>
              <a:xfrm>
                <a:off x="2738160" y="746232"/>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2" name="Ink 11">
                <a:extLst>
                  <a:ext uri="{FF2B5EF4-FFF2-40B4-BE49-F238E27FC236}">
                    <a16:creationId xmlns:a16="http://schemas.microsoft.com/office/drawing/2014/main" id="{24F830F4-CC15-48E6-AB15-04ED683CA04A}"/>
                  </a:ext>
                </a:extLst>
              </p14:cNvPr>
              <p14:cNvContentPartPr/>
              <p14:nvPr/>
            </p14:nvContentPartPr>
            <p14:xfrm>
              <a:off x="2828160" y="926232"/>
              <a:ext cx="3240" cy="5040"/>
            </p14:xfrm>
          </p:contentPart>
        </mc:Choice>
        <mc:Fallback xmlns="">
          <p:pic>
            <p:nvPicPr>
              <p:cNvPr id="12" name="Ink 11">
                <a:extLst>
                  <a:ext uri="{FF2B5EF4-FFF2-40B4-BE49-F238E27FC236}">
                    <a16:creationId xmlns:a16="http://schemas.microsoft.com/office/drawing/2014/main" id="{24F830F4-CC15-48E6-AB15-04ED683CA04A}"/>
                  </a:ext>
                </a:extLst>
              </p:cNvPr>
              <p:cNvPicPr/>
              <p:nvPr/>
            </p:nvPicPr>
            <p:blipFill>
              <a:blip r:embed="rId11"/>
              <a:stretch>
                <a:fillRect/>
              </a:stretch>
            </p:blipFill>
            <p:spPr>
              <a:xfrm>
                <a:off x="2738160" y="746232"/>
                <a:ext cx="182880" cy="3646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3" name="Ink 12">
                <a:extLst>
                  <a:ext uri="{FF2B5EF4-FFF2-40B4-BE49-F238E27FC236}">
                    <a16:creationId xmlns:a16="http://schemas.microsoft.com/office/drawing/2014/main" id="{18EA1C91-5384-4260-8EC9-8379C643441C}"/>
                  </a:ext>
                </a:extLst>
              </p14:cNvPr>
              <p14:cNvContentPartPr/>
              <p14:nvPr/>
            </p14:nvContentPartPr>
            <p14:xfrm>
              <a:off x="-2109240" y="2669712"/>
              <a:ext cx="19800" cy="360"/>
            </p14:xfrm>
          </p:contentPart>
        </mc:Choice>
        <mc:Fallback xmlns="">
          <p:pic>
            <p:nvPicPr>
              <p:cNvPr id="13" name="Ink 12">
                <a:extLst>
                  <a:ext uri="{FF2B5EF4-FFF2-40B4-BE49-F238E27FC236}">
                    <a16:creationId xmlns:a16="http://schemas.microsoft.com/office/drawing/2014/main" id="{18EA1C91-5384-4260-8EC9-8379C643441C}"/>
                  </a:ext>
                </a:extLst>
              </p:cNvPr>
              <p:cNvPicPr/>
              <p:nvPr/>
            </p:nvPicPr>
            <p:blipFill>
              <a:blip r:embed="rId13"/>
              <a:stretch>
                <a:fillRect/>
              </a:stretch>
            </p:blipFill>
            <p:spPr>
              <a:xfrm>
                <a:off x="-2199240" y="2489712"/>
                <a:ext cx="19944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4" name="Ink 13">
                <a:extLst>
                  <a:ext uri="{FF2B5EF4-FFF2-40B4-BE49-F238E27FC236}">
                    <a16:creationId xmlns:a16="http://schemas.microsoft.com/office/drawing/2014/main" id="{97E9F6ED-ACEE-438F-A76C-C66263E59B33}"/>
                  </a:ext>
                </a:extLst>
              </p14:cNvPr>
              <p14:cNvContentPartPr/>
              <p14:nvPr/>
            </p14:nvContentPartPr>
            <p14:xfrm>
              <a:off x="7266240" y="2888952"/>
              <a:ext cx="360" cy="360"/>
            </p14:xfrm>
          </p:contentPart>
        </mc:Choice>
        <mc:Fallback xmlns="">
          <p:pic>
            <p:nvPicPr>
              <p:cNvPr id="14" name="Ink 13">
                <a:extLst>
                  <a:ext uri="{FF2B5EF4-FFF2-40B4-BE49-F238E27FC236}">
                    <a16:creationId xmlns:a16="http://schemas.microsoft.com/office/drawing/2014/main" id="{97E9F6ED-ACEE-438F-A76C-C66263E59B33}"/>
                  </a:ext>
                </a:extLst>
              </p:cNvPr>
              <p:cNvPicPr/>
              <p:nvPr/>
            </p:nvPicPr>
            <p:blipFill>
              <a:blip r:embed="rId7"/>
              <a:stretch>
                <a:fillRect/>
              </a:stretch>
            </p:blipFill>
            <p:spPr>
              <a:xfrm>
                <a:off x="7176240" y="2709312"/>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5" name="Ink 14">
                <a:extLst>
                  <a:ext uri="{FF2B5EF4-FFF2-40B4-BE49-F238E27FC236}">
                    <a16:creationId xmlns:a16="http://schemas.microsoft.com/office/drawing/2014/main" id="{EA56CB11-8AE3-4EA0-B556-BBB572803B07}"/>
                  </a:ext>
                </a:extLst>
              </p14:cNvPr>
              <p14:cNvContentPartPr/>
              <p14:nvPr/>
            </p14:nvContentPartPr>
            <p14:xfrm>
              <a:off x="7266240" y="2888952"/>
              <a:ext cx="360" cy="360"/>
            </p14:xfrm>
          </p:contentPart>
        </mc:Choice>
        <mc:Fallback xmlns="">
          <p:pic>
            <p:nvPicPr>
              <p:cNvPr id="15" name="Ink 14">
                <a:extLst>
                  <a:ext uri="{FF2B5EF4-FFF2-40B4-BE49-F238E27FC236}">
                    <a16:creationId xmlns:a16="http://schemas.microsoft.com/office/drawing/2014/main" id="{EA56CB11-8AE3-4EA0-B556-BBB572803B07}"/>
                  </a:ext>
                </a:extLst>
              </p:cNvPr>
              <p:cNvPicPr/>
              <p:nvPr/>
            </p:nvPicPr>
            <p:blipFill>
              <a:blip r:embed="rId7"/>
              <a:stretch>
                <a:fillRect/>
              </a:stretch>
            </p:blipFill>
            <p:spPr>
              <a:xfrm>
                <a:off x="7176240" y="2709312"/>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6" name="Ink 15">
                <a:extLst>
                  <a:ext uri="{FF2B5EF4-FFF2-40B4-BE49-F238E27FC236}">
                    <a16:creationId xmlns:a16="http://schemas.microsoft.com/office/drawing/2014/main" id="{78E27AEC-BDF9-49A4-A10A-6F5F64F01EEA}"/>
                  </a:ext>
                </a:extLst>
              </p14:cNvPr>
              <p14:cNvContentPartPr/>
              <p14:nvPr/>
            </p14:nvContentPartPr>
            <p14:xfrm>
              <a:off x="7266240" y="2888952"/>
              <a:ext cx="360" cy="360"/>
            </p14:xfrm>
          </p:contentPart>
        </mc:Choice>
        <mc:Fallback xmlns="">
          <p:pic>
            <p:nvPicPr>
              <p:cNvPr id="16" name="Ink 15">
                <a:extLst>
                  <a:ext uri="{FF2B5EF4-FFF2-40B4-BE49-F238E27FC236}">
                    <a16:creationId xmlns:a16="http://schemas.microsoft.com/office/drawing/2014/main" id="{78E27AEC-BDF9-49A4-A10A-6F5F64F01EEA}"/>
                  </a:ext>
                </a:extLst>
              </p:cNvPr>
              <p:cNvPicPr/>
              <p:nvPr/>
            </p:nvPicPr>
            <p:blipFill>
              <a:blip r:embed="rId7"/>
              <a:stretch>
                <a:fillRect/>
              </a:stretch>
            </p:blipFill>
            <p:spPr>
              <a:xfrm>
                <a:off x="7176240" y="2709312"/>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7" name="Ink 16">
                <a:extLst>
                  <a:ext uri="{FF2B5EF4-FFF2-40B4-BE49-F238E27FC236}">
                    <a16:creationId xmlns:a16="http://schemas.microsoft.com/office/drawing/2014/main" id="{00D1CCCF-5EBB-4FB3-A293-78C28946220A}"/>
                  </a:ext>
                </a:extLst>
              </p14:cNvPr>
              <p14:cNvContentPartPr/>
              <p14:nvPr/>
            </p14:nvContentPartPr>
            <p14:xfrm>
              <a:off x="7266240" y="2888952"/>
              <a:ext cx="360" cy="360"/>
            </p14:xfrm>
          </p:contentPart>
        </mc:Choice>
        <mc:Fallback xmlns="">
          <p:pic>
            <p:nvPicPr>
              <p:cNvPr id="17" name="Ink 16">
                <a:extLst>
                  <a:ext uri="{FF2B5EF4-FFF2-40B4-BE49-F238E27FC236}">
                    <a16:creationId xmlns:a16="http://schemas.microsoft.com/office/drawing/2014/main" id="{00D1CCCF-5EBB-4FB3-A293-78C28946220A}"/>
                  </a:ext>
                </a:extLst>
              </p:cNvPr>
              <p:cNvPicPr/>
              <p:nvPr/>
            </p:nvPicPr>
            <p:blipFill>
              <a:blip r:embed="rId7"/>
              <a:stretch>
                <a:fillRect/>
              </a:stretch>
            </p:blipFill>
            <p:spPr>
              <a:xfrm>
                <a:off x="7176240" y="2709312"/>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8" name="Ink 17">
                <a:extLst>
                  <a:ext uri="{FF2B5EF4-FFF2-40B4-BE49-F238E27FC236}">
                    <a16:creationId xmlns:a16="http://schemas.microsoft.com/office/drawing/2014/main" id="{0EC3AB97-946C-4D62-AEB0-E11D486AFBF0}"/>
                  </a:ext>
                </a:extLst>
              </p14:cNvPr>
              <p14:cNvContentPartPr/>
              <p14:nvPr/>
            </p14:nvContentPartPr>
            <p14:xfrm>
              <a:off x="6680880" y="2877072"/>
              <a:ext cx="360" cy="360"/>
            </p14:xfrm>
          </p:contentPart>
        </mc:Choice>
        <mc:Fallback xmlns="">
          <p:pic>
            <p:nvPicPr>
              <p:cNvPr id="18" name="Ink 17">
                <a:extLst>
                  <a:ext uri="{FF2B5EF4-FFF2-40B4-BE49-F238E27FC236}">
                    <a16:creationId xmlns:a16="http://schemas.microsoft.com/office/drawing/2014/main" id="{0EC3AB97-946C-4D62-AEB0-E11D486AFBF0}"/>
                  </a:ext>
                </a:extLst>
              </p:cNvPr>
              <p:cNvPicPr/>
              <p:nvPr/>
            </p:nvPicPr>
            <p:blipFill>
              <a:blip r:embed="rId7"/>
              <a:stretch>
                <a:fillRect/>
              </a:stretch>
            </p:blipFill>
            <p:spPr>
              <a:xfrm>
                <a:off x="6591240" y="2697072"/>
                <a:ext cx="180000" cy="360000"/>
              </a:xfrm>
              <a:prstGeom prst="rect">
                <a:avLst/>
              </a:prstGeom>
            </p:spPr>
          </p:pic>
        </mc:Fallback>
      </mc:AlternateContent>
    </p:spTree>
    <p:extLst>
      <p:ext uri="{BB962C8B-B14F-4D97-AF65-F5344CB8AC3E}">
        <p14:creationId xmlns:p14="http://schemas.microsoft.com/office/powerpoint/2010/main" val="133921068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838200" y="365125"/>
            <a:ext cx="10515600" cy="1325563"/>
          </a:xfrm>
        </p:spPr>
        <p:txBody>
          <a:bodyPr anchor="ctr">
            <a:normAutofit/>
          </a:bodyPr>
          <a:lstStyle/>
          <a:p>
            <a:r>
              <a:rPr lang="en-US" dirty="0"/>
              <a:t>APPENDIX</a:t>
            </a:r>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2"/>
          </p:nvPr>
        </p:nvSpPr>
        <p:spPr>
          <a:xfrm>
            <a:off x="4544291" y="1825625"/>
            <a:ext cx="6809509" cy="4351338"/>
          </a:xfrm>
        </p:spPr>
        <p:txBody>
          <a:bodyPr/>
          <a:lstStyle/>
          <a:p>
            <a:r>
              <a:rPr lang="en-US" dirty="0"/>
              <a:t>Include any relevant additional charts, or tables that you may have created during the analysis phase.</a:t>
            </a:r>
          </a:p>
        </p:txBody>
      </p:sp>
      <p:pic>
        <p:nvPicPr>
          <p:cNvPr id="4" name="Content Placeholder 3">
            <a:extLst>
              <a:ext uri="{FF2B5EF4-FFF2-40B4-BE49-F238E27FC236}">
                <a16:creationId xmlns:a16="http://schemas.microsoft.com/office/drawing/2014/main" id="{D5D63823-FC2E-4AC2-93D5-3C2B6F315436}"/>
              </a:ext>
            </a:extLst>
          </p:cNvPr>
          <p:cNvPicPr>
            <a:picLocks noGrp="1" noChangeAspect="1"/>
          </p:cNvPicPr>
          <p:nvPr>
            <p:ph sz="half" idx="1"/>
          </p:nvPr>
        </p:nvPicPr>
        <p:blipFill>
          <a:blip r:embed="rId2"/>
          <a:stretch>
            <a:fillRect/>
          </a:stretch>
        </p:blipFill>
        <p:spPr>
          <a:xfrm>
            <a:off x="1055857" y="1849823"/>
            <a:ext cx="3194581" cy="3194581"/>
          </a:xfrm>
          <a:prstGeom prst="rect">
            <a:avLst/>
          </a:prstGeom>
        </p:spPr>
      </p:pic>
      <p:pic>
        <p:nvPicPr>
          <p:cNvPr id="6" name="Picture 5" descr="A graph with blue squares&#10;&#10;Description automatically generated">
            <a:extLst>
              <a:ext uri="{FF2B5EF4-FFF2-40B4-BE49-F238E27FC236}">
                <a16:creationId xmlns:a16="http://schemas.microsoft.com/office/drawing/2014/main" id="{4C8B5B56-0916-CE15-B6C0-062AF10AC87A}"/>
              </a:ext>
            </a:extLst>
          </p:cNvPr>
          <p:cNvPicPr>
            <a:picLocks noChangeAspect="1"/>
          </p:cNvPicPr>
          <p:nvPr/>
        </p:nvPicPr>
        <p:blipFill>
          <a:blip r:embed="rId3"/>
          <a:stretch>
            <a:fillRect/>
          </a:stretch>
        </p:blipFill>
        <p:spPr>
          <a:xfrm>
            <a:off x="4442576" y="1612993"/>
            <a:ext cx="7077913" cy="4043606"/>
          </a:xfrm>
          <a:prstGeom prst="rect">
            <a:avLst/>
          </a:prstGeom>
        </p:spPr>
      </p:pic>
    </p:spTree>
    <p:extLst>
      <p:ext uri="{BB962C8B-B14F-4D97-AF65-F5344CB8AC3E}">
        <p14:creationId xmlns:p14="http://schemas.microsoft.com/office/powerpoint/2010/main" val="34100085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538248" y="383051"/>
            <a:ext cx="5929053" cy="1325563"/>
          </a:xfrm>
        </p:spPr>
        <p:txBody>
          <a:bodyPr anchor="ctr">
            <a:normAutofit/>
          </a:bodyPr>
          <a:lstStyle/>
          <a:p>
            <a:r>
              <a:rPr lang="en-US" dirty="0"/>
              <a:t> JOB POSTINGS</a:t>
            </a:r>
          </a:p>
        </p:txBody>
      </p:sp>
      <p:pic>
        <p:nvPicPr>
          <p:cNvPr id="5" name="Content Placeholder 4" descr="A screenshot of a graph&#10;&#10;Description automatically generated">
            <a:extLst>
              <a:ext uri="{FF2B5EF4-FFF2-40B4-BE49-F238E27FC236}">
                <a16:creationId xmlns:a16="http://schemas.microsoft.com/office/drawing/2014/main" id="{7AC8EE4B-32F3-F951-0151-6DE7EC4D05E0}"/>
              </a:ext>
            </a:extLst>
          </p:cNvPr>
          <p:cNvPicPr>
            <a:picLocks noGrp="1" noChangeAspect="1"/>
          </p:cNvPicPr>
          <p:nvPr>
            <p:ph sz="half" idx="2"/>
          </p:nvPr>
        </p:nvPicPr>
        <p:blipFill>
          <a:blip r:embed="rId2"/>
          <a:stretch>
            <a:fillRect/>
          </a:stretch>
        </p:blipFill>
        <p:spPr>
          <a:xfrm>
            <a:off x="538649" y="1392074"/>
            <a:ext cx="11123153" cy="4885844"/>
          </a:xfrm>
        </p:spPr>
      </p:pic>
    </p:spTree>
    <p:extLst>
      <p:ext uri="{BB962C8B-B14F-4D97-AF65-F5344CB8AC3E}">
        <p14:creationId xmlns:p14="http://schemas.microsoft.com/office/powerpoint/2010/main" val="30785514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538248" y="383051"/>
            <a:ext cx="5929053" cy="1325563"/>
          </a:xfrm>
        </p:spPr>
        <p:txBody>
          <a:bodyPr anchor="ctr">
            <a:normAutofit/>
          </a:bodyPr>
          <a:lstStyle/>
          <a:p>
            <a:r>
              <a:rPr lang="en-US" dirty="0"/>
              <a:t>POPULAR LANGUAGES</a:t>
            </a:r>
          </a:p>
        </p:txBody>
      </p:sp>
      <p:pic>
        <p:nvPicPr>
          <p:cNvPr id="4" name="Content Placeholder 3" descr="A graph of purple and white bars&#10;&#10;Description automatically generated">
            <a:extLst>
              <a:ext uri="{FF2B5EF4-FFF2-40B4-BE49-F238E27FC236}">
                <a16:creationId xmlns:a16="http://schemas.microsoft.com/office/drawing/2014/main" id="{4B113AE7-F07C-DC4C-E7E5-583A2C9C1053}"/>
              </a:ext>
            </a:extLst>
          </p:cNvPr>
          <p:cNvPicPr>
            <a:picLocks noGrp="1" noChangeAspect="1"/>
          </p:cNvPicPr>
          <p:nvPr>
            <p:ph sz="half" idx="2"/>
          </p:nvPr>
        </p:nvPicPr>
        <p:blipFill>
          <a:blip r:embed="rId2"/>
          <a:stretch>
            <a:fillRect/>
          </a:stretch>
        </p:blipFill>
        <p:spPr>
          <a:xfrm>
            <a:off x="538163" y="1379327"/>
            <a:ext cx="11116661" cy="4892898"/>
          </a:xfrm>
        </p:spPr>
      </p:pic>
    </p:spTree>
    <p:extLst>
      <p:ext uri="{BB962C8B-B14F-4D97-AF65-F5344CB8AC3E}">
        <p14:creationId xmlns:p14="http://schemas.microsoft.com/office/powerpoint/2010/main" val="18173990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3134D2-F9A9-F8EC-7AF7-D521243A3E6F}"/>
              </a:ext>
            </a:extLst>
          </p:cNvPr>
          <p:cNvSpPr>
            <a:spLocks noGrp="1"/>
          </p:cNvSpPr>
          <p:nvPr>
            <p:ph type="title"/>
          </p:nvPr>
        </p:nvSpPr>
        <p:spPr/>
        <p:txBody>
          <a:bodyPr/>
          <a:lstStyle/>
          <a:p>
            <a:r>
              <a:rPr lang="en-US">
                <a:latin typeface="IBM Plex Mono SemiBold"/>
              </a:rPr>
              <a:t>OPEN SOURCE ADOPTION ACROSS OS</a:t>
            </a:r>
            <a:endParaRPr lang="en-US"/>
          </a:p>
        </p:txBody>
      </p:sp>
      <p:pic>
        <p:nvPicPr>
          <p:cNvPr id="8" name="Content Placeholder 7" descr="A graph of different colored bars&#10;&#10;Description automatically generated">
            <a:extLst>
              <a:ext uri="{FF2B5EF4-FFF2-40B4-BE49-F238E27FC236}">
                <a16:creationId xmlns:a16="http://schemas.microsoft.com/office/drawing/2014/main" id="{718E4BC9-F404-6D9D-4087-919F570DB4BA}"/>
              </a:ext>
            </a:extLst>
          </p:cNvPr>
          <p:cNvPicPr>
            <a:picLocks noGrp="1" noChangeAspect="1"/>
          </p:cNvPicPr>
          <p:nvPr>
            <p:ph sz="half" idx="1"/>
          </p:nvPr>
        </p:nvPicPr>
        <p:blipFill>
          <a:blip r:embed="rId2"/>
          <a:stretch>
            <a:fillRect/>
          </a:stretch>
        </p:blipFill>
        <p:spPr>
          <a:xfrm>
            <a:off x="838201" y="1444814"/>
            <a:ext cx="10510484" cy="4622007"/>
          </a:xfrm>
        </p:spPr>
      </p:pic>
    </p:spTree>
    <p:extLst>
      <p:ext uri="{BB962C8B-B14F-4D97-AF65-F5344CB8AC3E}">
        <p14:creationId xmlns:p14="http://schemas.microsoft.com/office/powerpoint/2010/main" val="19059449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E354EC-77FF-F6B6-9B70-54D911F68E2A}"/>
              </a:ext>
            </a:extLst>
          </p:cNvPr>
          <p:cNvSpPr>
            <a:spLocks noGrp="1"/>
          </p:cNvSpPr>
          <p:nvPr>
            <p:ph type="title"/>
          </p:nvPr>
        </p:nvSpPr>
        <p:spPr>
          <a:xfrm>
            <a:off x="838200" y="365125"/>
            <a:ext cx="10521162" cy="747111"/>
          </a:xfrm>
        </p:spPr>
        <p:txBody>
          <a:bodyPr>
            <a:normAutofit fontScale="90000"/>
          </a:bodyPr>
          <a:lstStyle/>
          <a:p>
            <a:r>
              <a:rPr lang="en-US">
                <a:latin typeface="IBM Plex Mono SemiBold"/>
              </a:rPr>
              <a:t>Job Satistefction and Career Aspirations by Employment Status</a:t>
            </a:r>
            <a:endParaRPr lang="en-US"/>
          </a:p>
        </p:txBody>
      </p:sp>
      <p:pic>
        <p:nvPicPr>
          <p:cNvPr id="14" name="Content Placeholder 13" descr="A graph of different colored bars&#10;&#10;Description automatically generated">
            <a:extLst>
              <a:ext uri="{FF2B5EF4-FFF2-40B4-BE49-F238E27FC236}">
                <a16:creationId xmlns:a16="http://schemas.microsoft.com/office/drawing/2014/main" id="{4BB44F27-78AB-51FD-18DD-4DA5C59943EE}"/>
              </a:ext>
            </a:extLst>
          </p:cNvPr>
          <p:cNvPicPr>
            <a:picLocks noGrp="1" noChangeAspect="1"/>
          </p:cNvPicPr>
          <p:nvPr>
            <p:ph idx="1"/>
          </p:nvPr>
        </p:nvPicPr>
        <p:blipFill>
          <a:blip r:embed="rId2"/>
          <a:stretch>
            <a:fillRect/>
          </a:stretch>
        </p:blipFill>
        <p:spPr>
          <a:xfrm>
            <a:off x="839869" y="1454341"/>
            <a:ext cx="10517823" cy="4618236"/>
          </a:xfrm>
        </p:spPr>
      </p:pic>
    </p:spTree>
    <p:extLst>
      <p:ext uri="{BB962C8B-B14F-4D97-AF65-F5344CB8AC3E}">
        <p14:creationId xmlns:p14="http://schemas.microsoft.com/office/powerpoint/2010/main" val="20263369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733926" y="304965"/>
            <a:ext cx="8565109" cy="1325563"/>
          </a:xfrm>
        </p:spPr>
        <p:txBody>
          <a:bodyPr anchor="ctr">
            <a:normAutofit/>
          </a:bodyPr>
          <a:lstStyle/>
          <a:p>
            <a:r>
              <a:rPr lang="en-US" dirty="0"/>
              <a:t>EXECUTIVE SUMMARY</a:t>
            </a:r>
          </a:p>
        </p:txBody>
      </p:sp>
      <p:sp>
        <p:nvSpPr>
          <p:cNvPr id="3" name="Content Placeholder 2">
            <a:extLst>
              <a:ext uri="{FF2B5EF4-FFF2-40B4-BE49-F238E27FC236}">
                <a16:creationId xmlns:a16="http://schemas.microsoft.com/office/drawing/2014/main" id="{902FD5C4-FE5F-46D2-ABC9-49FA4BB8442F}"/>
              </a:ext>
            </a:extLst>
          </p:cNvPr>
          <p:cNvSpPr>
            <a:spLocks noGrp="1"/>
          </p:cNvSpPr>
          <p:nvPr>
            <p:ph sz="half" idx="2"/>
          </p:nvPr>
        </p:nvSpPr>
        <p:spPr>
          <a:xfrm>
            <a:off x="4285075" y="1825624"/>
            <a:ext cx="7068725" cy="4465447"/>
          </a:xfrm>
        </p:spPr>
        <p:txBody>
          <a:bodyPr vert="horz" lIns="91440" tIns="45720" rIns="91440" bIns="45720" rtlCol="0" anchor="t">
            <a:normAutofit fontScale="92500" lnSpcReduction="10000"/>
          </a:bodyPr>
          <a:lstStyle/>
          <a:p>
            <a:r>
              <a:rPr lang="en-US" sz="2200" b="1" dirty="0">
                <a:latin typeface="IBM Plex Mono Text"/>
              </a:rPr>
              <a:t>Project Overview:</a:t>
            </a:r>
            <a:r>
              <a:rPr lang="en-US" sz="2200" dirty="0">
                <a:latin typeface="IBM Plex Mono Text"/>
              </a:rPr>
              <a:t> Analyzed current and future trends in programming languages, databases, and job postings.</a:t>
            </a:r>
            <a:endParaRPr lang="en-US" dirty="0"/>
          </a:p>
          <a:p>
            <a:r>
              <a:rPr lang="en-US" sz="2200" b="1">
                <a:latin typeface="IBM Plex Mono Text"/>
              </a:rPr>
              <a:t>Data Sources:</a:t>
            </a:r>
            <a:r>
              <a:rPr lang="en-US" sz="2200">
                <a:latin typeface="IBM Plex Mono Text"/>
              </a:rPr>
              <a:t> Used survey data, job API, and web scraping for comprehensive analysis.</a:t>
            </a:r>
            <a:endParaRPr lang="en-US"/>
          </a:p>
          <a:p>
            <a:r>
              <a:rPr lang="en-US" sz="2200" b="1">
                <a:latin typeface="IBM Plex Mono Text"/>
                <a:cs typeface="Arial"/>
              </a:rPr>
              <a:t>Data Sources:</a:t>
            </a:r>
            <a:r>
              <a:rPr lang="en-US" sz="2200">
                <a:latin typeface="IBM Plex Mono Text"/>
                <a:cs typeface="Arial"/>
              </a:rPr>
              <a:t> Used survey data, job API, and web scraping for comprehensive analysis.</a:t>
            </a:r>
            <a:endParaRPr lang="en-US" sz="2200">
              <a:solidFill>
                <a:srgbClr val="000000"/>
              </a:solidFill>
              <a:latin typeface="Arial"/>
              <a:cs typeface="Arial"/>
            </a:endParaRPr>
          </a:p>
          <a:p>
            <a:pPr lvl="1"/>
            <a:r>
              <a:rPr lang="en-US" sz="1800">
                <a:latin typeface="IBM Plex Mono Text"/>
                <a:cs typeface="Arial"/>
              </a:rPr>
              <a:t>Survey data covered technology usage trends.</a:t>
            </a:r>
            <a:endParaRPr lang="en-US" sz="1800">
              <a:solidFill>
                <a:srgbClr val="000000"/>
              </a:solidFill>
              <a:latin typeface="Arial"/>
              <a:cs typeface="Arial"/>
            </a:endParaRPr>
          </a:p>
          <a:p>
            <a:pPr lvl="1"/>
            <a:r>
              <a:rPr lang="en-US" sz="1800">
                <a:latin typeface="IBM Plex Mono Text"/>
                <a:cs typeface="Arial"/>
              </a:rPr>
              <a:t>Job API provided real-time job postings data.</a:t>
            </a:r>
            <a:r>
              <a:rPr lang="en-US" sz="1800" dirty="0">
                <a:latin typeface="Arial"/>
                <a:cs typeface="Arial"/>
              </a:rPr>
              <a:t>  </a:t>
            </a:r>
            <a:endParaRPr lang="en-US" sz="1800" dirty="0">
              <a:solidFill>
                <a:srgbClr val="000000"/>
              </a:solidFill>
              <a:latin typeface="Arial"/>
              <a:cs typeface="Arial"/>
            </a:endParaRPr>
          </a:p>
          <a:p>
            <a:pPr lvl="1"/>
            <a:r>
              <a:rPr lang="en-US" sz="2200">
                <a:latin typeface="IBM Plex Mono Text"/>
                <a:cs typeface="Arial"/>
              </a:rPr>
              <a:t>Web scraping captured salary trends for popular languages.</a:t>
            </a:r>
          </a:p>
          <a:p>
            <a:r>
              <a:rPr lang="en-US" sz="2200" b="1">
                <a:latin typeface="IBM Plex Mono Text"/>
              </a:rPr>
              <a:t>Key Insights:</a:t>
            </a:r>
            <a:endParaRPr lang="en-US" sz="2200" dirty="0">
              <a:latin typeface="IBM Plex Mono Text"/>
            </a:endParaRPr>
          </a:p>
          <a:p>
            <a:pPr marL="742950" lvl="1" indent="-285750"/>
            <a:r>
              <a:rPr lang="en-US" sz="1800" dirty="0">
                <a:latin typeface="IBM Plex Mono Text"/>
              </a:rPr>
              <a:t>Identified top 10 programming languages and databases for the Current and next year.         </a:t>
            </a:r>
            <a:endParaRPr lang="en-US"/>
          </a:p>
          <a:p>
            <a:pPr marL="742950" lvl="1" indent="-285750"/>
            <a:r>
              <a:rPr lang="en-US" sz="2200" dirty="0">
                <a:latin typeface="IBM Plex Mono Text"/>
              </a:rPr>
              <a:t>Visualizations created for clear trend representation.</a:t>
            </a:r>
            <a:endParaRPr lang="en-US" dirty="0"/>
          </a:p>
          <a:p>
            <a:r>
              <a:rPr lang="en-US" sz="2200" b="1" dirty="0">
                <a:latin typeface="IBM Plex Mono Text"/>
              </a:rPr>
              <a:t>Outcome:</a:t>
            </a:r>
            <a:r>
              <a:rPr lang="en-US" sz="2200" dirty="0">
                <a:latin typeface="IBM Plex Mono Text"/>
              </a:rPr>
              <a:t> Developed an interactive dashboard to explore findings, offering valuable insights for aspiring data analysts.</a:t>
            </a:r>
            <a:endParaRPr lang="en-US" dirty="0"/>
          </a:p>
          <a:p>
            <a:pPr marL="0" indent="0">
              <a:buNone/>
            </a:pPr>
            <a:endParaRPr lang="en-US" sz="2200"/>
          </a:p>
        </p:txBody>
      </p:sp>
      <p:pic>
        <p:nvPicPr>
          <p:cNvPr id="5" name="Picture 4">
            <a:extLst>
              <a:ext uri="{FF2B5EF4-FFF2-40B4-BE49-F238E27FC236}">
                <a16:creationId xmlns:a16="http://schemas.microsoft.com/office/drawing/2014/main" id="{65078B9B-93A7-4517-9E78-2F5C028F2238}"/>
              </a:ext>
            </a:extLst>
          </p:cNvPr>
          <p:cNvPicPr>
            <a:picLocks noChangeAspect="1"/>
          </p:cNvPicPr>
          <p:nvPr/>
        </p:nvPicPr>
        <p:blipFill>
          <a:blip r:embed="rId3"/>
          <a:stretch>
            <a:fillRect/>
          </a:stretch>
        </p:blipFill>
        <p:spPr>
          <a:xfrm>
            <a:off x="1090494" y="2302762"/>
            <a:ext cx="3194581" cy="3194581"/>
          </a:xfrm>
          <a:prstGeom prst="rect">
            <a:avLst/>
          </a:prstGeom>
        </p:spPr>
      </p:pic>
    </p:spTree>
    <p:extLst>
      <p:ext uri="{BB962C8B-B14F-4D97-AF65-F5344CB8AC3E}">
        <p14:creationId xmlns:p14="http://schemas.microsoft.com/office/powerpoint/2010/main" val="30836233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770021" y="365125"/>
            <a:ext cx="7647865" cy="1325563"/>
          </a:xfrm>
        </p:spPr>
        <p:txBody>
          <a:bodyPr anchor="ctr">
            <a:normAutofit/>
          </a:bodyPr>
          <a:lstStyle/>
          <a:p>
            <a:r>
              <a:rPr lang="en-US" dirty="0"/>
              <a:t>INTRODUCTION</a:t>
            </a:r>
          </a:p>
        </p:txBody>
      </p:sp>
      <p:pic>
        <p:nvPicPr>
          <p:cNvPr id="4" name="Picture 3">
            <a:extLst>
              <a:ext uri="{FF2B5EF4-FFF2-40B4-BE49-F238E27FC236}">
                <a16:creationId xmlns:a16="http://schemas.microsoft.com/office/drawing/2014/main" id="{EE158731-59BB-48A2-A901-D7C35E91BA10}"/>
              </a:ext>
            </a:extLst>
          </p:cNvPr>
          <p:cNvPicPr>
            <a:picLocks noChangeAspect="1"/>
          </p:cNvPicPr>
          <p:nvPr/>
        </p:nvPicPr>
        <p:blipFill>
          <a:blip r:embed="rId2"/>
          <a:stretch>
            <a:fillRect/>
          </a:stretch>
        </p:blipFill>
        <p:spPr>
          <a:xfrm>
            <a:off x="994347" y="2262036"/>
            <a:ext cx="3054361" cy="3054361"/>
          </a:xfrm>
          <a:prstGeom prst="rect">
            <a:avLst/>
          </a:prstGeom>
        </p:spPr>
      </p:pic>
      <p:sp>
        <p:nvSpPr>
          <p:cNvPr id="5" name="Content Placeholder 2">
            <a:extLst>
              <a:ext uri="{FF2B5EF4-FFF2-40B4-BE49-F238E27FC236}">
                <a16:creationId xmlns:a16="http://schemas.microsoft.com/office/drawing/2014/main" id="{DC710A13-9821-054D-8648-FB592F1CDDDF}"/>
              </a:ext>
            </a:extLst>
          </p:cNvPr>
          <p:cNvSpPr txBox="1">
            <a:spLocks/>
          </p:cNvSpPr>
          <p:nvPr/>
        </p:nvSpPr>
        <p:spPr>
          <a:xfrm>
            <a:off x="4285075" y="1825625"/>
            <a:ext cx="7068725" cy="435133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1400">
                <a:latin typeface="IBM Plex Mono Text"/>
              </a:rPr>
              <a:t>Overview of the project’s purpose and significance.</a:t>
            </a:r>
            <a:endParaRPr lang="en-US" sz="1400"/>
          </a:p>
          <a:p>
            <a:r>
              <a:rPr lang="en-US" sz="1400">
                <a:latin typeface="IBM Plex Mono Text"/>
              </a:rPr>
              <a:t>Relevance of analyzing technology trends in the data analytics field.</a:t>
            </a:r>
          </a:p>
          <a:p>
            <a:r>
              <a:rPr lang="en-US" sz="1400">
                <a:latin typeface="IBM Plex Mono Text"/>
              </a:rPr>
              <a:t>Explanation of the data sources used for analysis.</a:t>
            </a:r>
          </a:p>
          <a:p>
            <a:r>
              <a:rPr lang="en-US" sz="1400">
                <a:latin typeface="IBM Plex Mono Text"/>
              </a:rPr>
              <a:t>Objectives of the study.</a:t>
            </a:r>
          </a:p>
          <a:p>
            <a:pPr lvl="1"/>
            <a:r>
              <a:rPr lang="en-US" sz="1400">
                <a:latin typeface="IBM Plex Mono Text"/>
              </a:rPr>
              <a:t>Identify current trends in programming languages and databases.</a:t>
            </a:r>
            <a:endParaRPr lang="en-US" sz="1400"/>
          </a:p>
          <a:p>
            <a:pPr lvl="1"/>
            <a:r>
              <a:rPr lang="en-US" sz="1400">
                <a:latin typeface="IBM Plex Mono Text"/>
              </a:rPr>
              <a:t>Predict future demands and skill requirements in the industry.</a:t>
            </a:r>
          </a:p>
        </p:txBody>
      </p:sp>
    </p:spTree>
    <p:extLst>
      <p:ext uri="{BB962C8B-B14F-4D97-AF65-F5344CB8AC3E}">
        <p14:creationId xmlns:p14="http://schemas.microsoft.com/office/powerpoint/2010/main" val="7106236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782053" y="376642"/>
            <a:ext cx="7230723" cy="1325563"/>
          </a:xfrm>
        </p:spPr>
        <p:txBody>
          <a:bodyPr anchor="ctr">
            <a:normAutofit/>
          </a:bodyPr>
          <a:lstStyle/>
          <a:p>
            <a:r>
              <a:rPr lang="en-US">
                <a:latin typeface="IBM Plex Mono SemiBold"/>
              </a:rPr>
              <a:t>METHODOLOGY Part 1</a:t>
            </a:r>
            <a:endParaRPr lang="en-US" dirty="0"/>
          </a:p>
        </p:txBody>
      </p:sp>
      <p:sp>
        <p:nvSpPr>
          <p:cNvPr id="3" name="Content Placeholder 2">
            <a:extLst>
              <a:ext uri="{FF2B5EF4-FFF2-40B4-BE49-F238E27FC236}">
                <a16:creationId xmlns:a16="http://schemas.microsoft.com/office/drawing/2014/main" id="{902FD5C4-FE5F-46D2-ABC9-49FA4BB8442F}"/>
              </a:ext>
            </a:extLst>
          </p:cNvPr>
          <p:cNvSpPr>
            <a:spLocks noGrp="1"/>
          </p:cNvSpPr>
          <p:nvPr>
            <p:ph sz="half" idx="2"/>
          </p:nvPr>
        </p:nvSpPr>
        <p:spPr>
          <a:xfrm>
            <a:off x="4285075" y="1825625"/>
            <a:ext cx="7068725" cy="4351338"/>
          </a:xfrm>
        </p:spPr>
        <p:txBody>
          <a:bodyPr vert="horz" lIns="91440" tIns="45720" rIns="91440" bIns="45720" rtlCol="0" anchor="t">
            <a:noAutofit/>
          </a:bodyPr>
          <a:lstStyle/>
          <a:p>
            <a:r>
              <a:rPr lang="en-US" sz="1000" b="1">
                <a:latin typeface="IBM Plex Mono Text"/>
                <a:cs typeface="Arial"/>
              </a:rPr>
              <a:t>Data Collection</a:t>
            </a:r>
            <a:endParaRPr lang="en-US" sz="1000">
              <a:solidFill>
                <a:srgbClr val="000000"/>
              </a:solidFill>
              <a:latin typeface="IBM Plex Mono Text"/>
              <a:cs typeface="Arial"/>
            </a:endParaRPr>
          </a:p>
          <a:p>
            <a:pPr lvl="1"/>
            <a:r>
              <a:rPr lang="en-US" sz="1000">
                <a:latin typeface="IBM Plex Mono Text"/>
                <a:cs typeface="Arial"/>
              </a:rPr>
              <a:t>Sources: Job postings API, web scraping, Kaggle survey datasets.</a:t>
            </a:r>
            <a:endParaRPr lang="en-US" sz="1000">
              <a:solidFill>
                <a:srgbClr val="000000"/>
              </a:solidFill>
              <a:latin typeface="IBM Plex Mono Text"/>
              <a:cs typeface="Arial"/>
            </a:endParaRPr>
          </a:p>
          <a:p>
            <a:pPr lvl="1"/>
            <a:r>
              <a:rPr lang="en-US" sz="1000">
                <a:latin typeface="IBM Plex Mono Text"/>
                <a:cs typeface="Arial"/>
              </a:rPr>
              <a:t>Tools: APIs, web scraping libraries (BeautifulSoup, Scrapy).</a:t>
            </a:r>
            <a:endParaRPr lang="en-US" sz="1000">
              <a:solidFill>
                <a:srgbClr val="000000"/>
              </a:solidFill>
              <a:latin typeface="IBM Plex Mono Text"/>
              <a:cs typeface="Arial"/>
            </a:endParaRPr>
          </a:p>
          <a:p>
            <a:r>
              <a:rPr lang="en-US" sz="1000" b="1">
                <a:latin typeface="IBM Plex Mono Text"/>
                <a:cs typeface="Arial"/>
              </a:rPr>
              <a:t>Data Cleaning and Preparation</a:t>
            </a:r>
            <a:endParaRPr lang="en-US" sz="1000">
              <a:solidFill>
                <a:srgbClr val="000000"/>
              </a:solidFill>
              <a:latin typeface="IBM Plex Mono Text"/>
              <a:cs typeface="Arial"/>
            </a:endParaRPr>
          </a:p>
          <a:p>
            <a:pPr lvl="1"/>
            <a:r>
              <a:rPr lang="en-US" sz="1000">
                <a:latin typeface="IBM Plex Mono Text"/>
                <a:cs typeface="Arial"/>
              </a:rPr>
              <a:t>Cleaning: Handle missing values, remove duplicates, standardize formats.</a:t>
            </a:r>
            <a:endParaRPr lang="en-US" sz="1000">
              <a:solidFill>
                <a:srgbClr val="000000"/>
              </a:solidFill>
              <a:latin typeface="IBM Plex Mono Text"/>
              <a:cs typeface="Arial"/>
            </a:endParaRPr>
          </a:p>
          <a:p>
            <a:pPr lvl="1"/>
            <a:r>
              <a:rPr lang="en-US" sz="1000">
                <a:latin typeface="IBM Plex Mono Text"/>
                <a:cs typeface="Arial"/>
              </a:rPr>
              <a:t>Transformation: Normalize data, encode categorical variables, merge datasets.</a:t>
            </a:r>
            <a:endParaRPr lang="en-US" sz="1000">
              <a:solidFill>
                <a:srgbClr val="000000"/>
              </a:solidFill>
              <a:latin typeface="IBM Plex Mono Text"/>
              <a:cs typeface="Arial"/>
            </a:endParaRPr>
          </a:p>
          <a:p>
            <a:r>
              <a:rPr lang="en-US" sz="1000" b="1">
                <a:latin typeface="IBM Plex Mono Text"/>
                <a:cs typeface="Arial"/>
              </a:rPr>
              <a:t>Data Analysis</a:t>
            </a:r>
            <a:endParaRPr lang="en-US" sz="1000">
              <a:solidFill>
                <a:srgbClr val="000000"/>
              </a:solidFill>
              <a:latin typeface="IBM Plex Mono Text"/>
              <a:cs typeface="Arial"/>
            </a:endParaRPr>
          </a:p>
          <a:p>
            <a:pPr lvl="1"/>
            <a:r>
              <a:rPr lang="en-US" sz="1000">
                <a:latin typeface="IBM Plex Mono Text"/>
                <a:cs typeface="Arial"/>
              </a:rPr>
              <a:t>EDA: Summary statistics, data distributions, patterns, and anomalies.</a:t>
            </a:r>
            <a:endParaRPr lang="en-US" sz="1000">
              <a:solidFill>
                <a:srgbClr val="000000"/>
              </a:solidFill>
              <a:latin typeface="IBM Plex Mono Text"/>
              <a:cs typeface="Arial"/>
            </a:endParaRPr>
          </a:p>
          <a:p>
            <a:pPr lvl="1"/>
            <a:r>
              <a:rPr lang="en-US" sz="1000">
                <a:latin typeface="IBM Plex Mono Text"/>
                <a:cs typeface="Arial"/>
              </a:rPr>
              <a:t>Techniques: Statistical tests, data visualizations (e.g., bar charts, line graphs).</a:t>
            </a:r>
            <a:endParaRPr lang="en-US" sz="1000">
              <a:solidFill>
                <a:srgbClr val="000000"/>
              </a:solidFill>
              <a:latin typeface="IBM Plex Mono Text"/>
              <a:cs typeface="Arial"/>
            </a:endParaRPr>
          </a:p>
          <a:p>
            <a:r>
              <a:rPr lang="en-US" sz="1000" b="1">
                <a:latin typeface="IBM Plex Mono Text"/>
                <a:cs typeface="Arial"/>
              </a:rPr>
              <a:t>Dashboard Creation</a:t>
            </a:r>
            <a:endParaRPr lang="en-US" sz="1000">
              <a:solidFill>
                <a:srgbClr val="000000"/>
              </a:solidFill>
              <a:latin typeface="IBM Plex Mono Text"/>
              <a:cs typeface="Arial"/>
            </a:endParaRPr>
          </a:p>
          <a:p>
            <a:pPr lvl="1"/>
            <a:r>
              <a:rPr lang="en-US" sz="1000">
                <a:latin typeface="IBM Plex Mono Text"/>
                <a:cs typeface="Arial"/>
              </a:rPr>
              <a:t>Design: Layout and visualization principles.</a:t>
            </a:r>
            <a:endParaRPr lang="en-US" sz="1000">
              <a:solidFill>
                <a:srgbClr val="000000"/>
              </a:solidFill>
              <a:latin typeface="IBM Plex Mono Text"/>
              <a:cs typeface="Arial"/>
            </a:endParaRPr>
          </a:p>
          <a:p>
            <a:pPr lvl="1"/>
            <a:r>
              <a:rPr lang="en-US" sz="1000">
                <a:latin typeface="IBM Plex Mono Text"/>
                <a:cs typeface="Arial"/>
              </a:rPr>
              <a:t>Tools: IBM Cognos Analytics, Google Looker Studio.</a:t>
            </a:r>
          </a:p>
          <a:p>
            <a:pPr lvl="1"/>
            <a:r>
              <a:rPr lang="en-US" sz="1000">
                <a:latin typeface="IBM Plex Mono Text"/>
                <a:cs typeface="Arial"/>
              </a:rPr>
              <a:t>Visualizations: Bar charts, pie charts, line graphs, maps.</a:t>
            </a:r>
          </a:p>
          <a:p>
            <a:r>
              <a:rPr lang="en-US" sz="1000" b="1">
                <a:latin typeface="IBM Plex Mono Text"/>
                <a:cs typeface="Arial"/>
              </a:rPr>
              <a:t>Validation and Testing</a:t>
            </a:r>
            <a:endParaRPr lang="en-US" sz="1000">
              <a:solidFill>
                <a:srgbClr val="000000"/>
              </a:solidFill>
              <a:latin typeface="IBM Plex Mono Text"/>
              <a:cs typeface="Arial"/>
            </a:endParaRPr>
          </a:p>
          <a:p>
            <a:pPr lvl="1"/>
            <a:r>
              <a:rPr lang="en-US" sz="1000">
                <a:latin typeface="IBM Plex Mono Text"/>
                <a:cs typeface="Arial"/>
              </a:rPr>
              <a:t>Verification: Ensure accuracy and reliability.</a:t>
            </a:r>
            <a:endParaRPr lang="en-US" sz="1000">
              <a:solidFill>
                <a:srgbClr val="000000"/>
              </a:solidFill>
              <a:latin typeface="IBM Plex Mono Text"/>
              <a:cs typeface="Arial"/>
            </a:endParaRPr>
          </a:p>
          <a:p>
            <a:pPr lvl="1"/>
            <a:r>
              <a:rPr lang="en-US" sz="1000">
                <a:latin typeface="IBM Plex Mono Text"/>
                <a:cs typeface="Arial"/>
              </a:rPr>
              <a:t>Validation: Cross-check with other data sources.</a:t>
            </a:r>
            <a:endParaRPr lang="en-US" sz="1000">
              <a:solidFill>
                <a:srgbClr val="000000"/>
              </a:solidFill>
              <a:latin typeface="IBM Plex Mono Text"/>
              <a:cs typeface="Arial"/>
            </a:endParaRPr>
          </a:p>
          <a:p>
            <a:r>
              <a:rPr lang="en-US" sz="1000" b="1">
                <a:latin typeface="IBM Plex Mono Text"/>
                <a:cs typeface="Arial"/>
              </a:rPr>
              <a:t>Challenges and Solutions</a:t>
            </a:r>
            <a:endParaRPr lang="en-US" sz="1000">
              <a:solidFill>
                <a:srgbClr val="000000"/>
              </a:solidFill>
              <a:latin typeface="IBM Plex Mono Text"/>
              <a:cs typeface="Arial"/>
            </a:endParaRPr>
          </a:p>
          <a:p>
            <a:pPr lvl="1"/>
            <a:r>
              <a:rPr lang="en-US" sz="1000">
                <a:latin typeface="IBM Plex Mono Text"/>
                <a:cs typeface="Arial"/>
              </a:rPr>
              <a:t>Challenges: Data quality issues, technical limitations.</a:t>
            </a:r>
            <a:endParaRPr lang="en-US" sz="1000">
              <a:solidFill>
                <a:srgbClr val="000000"/>
              </a:solidFill>
              <a:latin typeface="IBM Plex Mono Text"/>
              <a:cs typeface="Arial"/>
            </a:endParaRPr>
          </a:p>
          <a:p>
            <a:pPr lvl="1"/>
            <a:r>
              <a:rPr lang="en-US" sz="1000">
                <a:latin typeface="IBM Plex Mono Text"/>
                <a:cs typeface="Arial"/>
              </a:rPr>
              <a:t>Solutions: Workarounds and problem-solving strategies.</a:t>
            </a:r>
            <a:endParaRPr lang="en-US" sz="1000">
              <a:solidFill>
                <a:srgbClr val="000000"/>
              </a:solidFill>
              <a:latin typeface="IBM Plex Mono Text"/>
              <a:cs typeface="Arial"/>
            </a:endParaRPr>
          </a:p>
          <a:p>
            <a:r>
              <a:rPr lang="en-US" sz="1000" b="1">
                <a:latin typeface="IBM Plex Mono Text"/>
                <a:cs typeface="Arial"/>
              </a:rPr>
              <a:t>Conclusion</a:t>
            </a:r>
            <a:endParaRPr lang="en-US" sz="1000">
              <a:latin typeface="IBM Plex Mono Text"/>
              <a:cs typeface="Arial"/>
            </a:endParaRPr>
          </a:p>
          <a:p>
            <a:pPr lvl="1"/>
            <a:r>
              <a:rPr lang="en-US" sz="1000">
                <a:latin typeface="IBM Plex Mono Text"/>
                <a:cs typeface="Arial"/>
              </a:rPr>
              <a:t>Summary: Effectiveness of methodology in achieving project goals.</a:t>
            </a:r>
            <a:endParaRPr lang="en-US" sz="1000">
              <a:solidFill>
                <a:srgbClr val="000000"/>
              </a:solidFill>
              <a:latin typeface="IBM Plex Mono Text"/>
              <a:cs typeface="Arial"/>
            </a:endParaRPr>
          </a:p>
          <a:p>
            <a:endParaRPr lang="en-US" sz="1000" b="1" dirty="0">
              <a:latin typeface="IBM Plex Mono Text"/>
              <a:cs typeface="Arial"/>
            </a:endParaRPr>
          </a:p>
        </p:txBody>
      </p:sp>
      <p:pic>
        <p:nvPicPr>
          <p:cNvPr id="5" name="Picture 4">
            <a:extLst>
              <a:ext uri="{FF2B5EF4-FFF2-40B4-BE49-F238E27FC236}">
                <a16:creationId xmlns:a16="http://schemas.microsoft.com/office/drawing/2014/main" id="{33AE176B-DE78-4B75-AC9E-2A422E82D533}"/>
              </a:ext>
            </a:extLst>
          </p:cNvPr>
          <p:cNvPicPr>
            <a:picLocks noChangeAspect="1"/>
          </p:cNvPicPr>
          <p:nvPr/>
        </p:nvPicPr>
        <p:blipFill>
          <a:blip r:embed="rId2"/>
          <a:stretch>
            <a:fillRect/>
          </a:stretch>
        </p:blipFill>
        <p:spPr>
          <a:xfrm>
            <a:off x="979655" y="1831709"/>
            <a:ext cx="3194581" cy="3194581"/>
          </a:xfrm>
          <a:prstGeom prst="rect">
            <a:avLst/>
          </a:prstGeom>
        </p:spPr>
      </p:pic>
    </p:spTree>
    <p:extLst>
      <p:ext uri="{BB962C8B-B14F-4D97-AF65-F5344CB8AC3E}">
        <p14:creationId xmlns:p14="http://schemas.microsoft.com/office/powerpoint/2010/main" val="4528591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p:txBody>
          <a:bodyPr anchor="ctr">
            <a:normAutofit/>
          </a:bodyPr>
          <a:lstStyle/>
          <a:p>
            <a:r>
              <a:rPr lang="en-US" dirty="0"/>
              <a:t>RESULTS</a:t>
            </a:r>
          </a:p>
        </p:txBody>
      </p:sp>
      <p:sp>
        <p:nvSpPr>
          <p:cNvPr id="3" name="Content Placeholder 2">
            <a:extLst>
              <a:ext uri="{FF2B5EF4-FFF2-40B4-BE49-F238E27FC236}">
                <a16:creationId xmlns:a16="http://schemas.microsoft.com/office/drawing/2014/main" id="{902FD5C4-FE5F-46D2-ABC9-49FA4BB8442F}"/>
              </a:ext>
            </a:extLst>
          </p:cNvPr>
          <p:cNvSpPr>
            <a:spLocks noGrp="1"/>
          </p:cNvSpPr>
          <p:nvPr>
            <p:ph idx="1"/>
          </p:nvPr>
        </p:nvSpPr>
        <p:spPr/>
        <p:txBody>
          <a:bodyPr>
            <a:normAutofit/>
          </a:bodyPr>
          <a:lstStyle/>
          <a:p>
            <a:pPr marL="0" indent="0">
              <a:buNone/>
            </a:pPr>
            <a:endParaRPr lang="en-US" sz="1800" dirty="0"/>
          </a:p>
          <a:p>
            <a:pPr marL="0" indent="0">
              <a:buNone/>
            </a:pPr>
            <a:endParaRPr lang="en-US" sz="1800" dirty="0"/>
          </a:p>
          <a:p>
            <a:pPr marL="0" indent="0">
              <a:buNone/>
            </a:pPr>
            <a:endParaRPr lang="en-US" sz="1800" dirty="0"/>
          </a:p>
        </p:txBody>
      </p:sp>
      <p:pic>
        <p:nvPicPr>
          <p:cNvPr id="4" name="Picture 3" descr="A group of orange chat bubbles&#10;&#10;Description automatically generated">
            <a:extLst>
              <a:ext uri="{FF2B5EF4-FFF2-40B4-BE49-F238E27FC236}">
                <a16:creationId xmlns:a16="http://schemas.microsoft.com/office/drawing/2014/main" id="{493C952C-3A21-6E64-3432-9859817B8E50}"/>
              </a:ext>
            </a:extLst>
          </p:cNvPr>
          <p:cNvPicPr>
            <a:picLocks noChangeAspect="1"/>
          </p:cNvPicPr>
          <p:nvPr/>
        </p:nvPicPr>
        <p:blipFill>
          <a:blip r:embed="rId2"/>
          <a:stretch>
            <a:fillRect/>
          </a:stretch>
        </p:blipFill>
        <p:spPr>
          <a:xfrm>
            <a:off x="1573363" y="2716780"/>
            <a:ext cx="3705712" cy="2636965"/>
          </a:xfrm>
          <a:prstGeom prst="rect">
            <a:avLst/>
          </a:prstGeom>
        </p:spPr>
      </p:pic>
    </p:spTree>
    <p:extLst>
      <p:ext uri="{BB962C8B-B14F-4D97-AF65-F5344CB8AC3E}">
        <p14:creationId xmlns:p14="http://schemas.microsoft.com/office/powerpoint/2010/main" val="14646664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C3525F-7CB4-4C06-B037-C81D2DED9B80}"/>
              </a:ext>
            </a:extLst>
          </p:cNvPr>
          <p:cNvSpPr>
            <a:spLocks noGrp="1"/>
          </p:cNvSpPr>
          <p:nvPr>
            <p:ph type="title"/>
          </p:nvPr>
        </p:nvSpPr>
        <p:spPr/>
        <p:txBody>
          <a:bodyPr/>
          <a:lstStyle/>
          <a:p>
            <a:r>
              <a:rPr lang="en-US" dirty="0"/>
              <a:t>PROGRAMMING LANGUAGE TRENDS</a:t>
            </a:r>
          </a:p>
        </p:txBody>
      </p:sp>
      <p:sp>
        <p:nvSpPr>
          <p:cNvPr id="3" name="Content Placeholder 2">
            <a:extLst>
              <a:ext uri="{FF2B5EF4-FFF2-40B4-BE49-F238E27FC236}">
                <a16:creationId xmlns:a16="http://schemas.microsoft.com/office/drawing/2014/main" id="{E4FC0D20-FACF-4D73-BD27-CF8F6B97546A}"/>
              </a:ext>
            </a:extLst>
          </p:cNvPr>
          <p:cNvSpPr>
            <a:spLocks noGrp="1"/>
          </p:cNvSpPr>
          <p:nvPr>
            <p:ph sz="half" idx="1"/>
          </p:nvPr>
        </p:nvSpPr>
        <p:spPr>
          <a:xfrm>
            <a:off x="813816" y="1825625"/>
            <a:ext cx="2228642" cy="501939"/>
          </a:xfrm>
        </p:spPr>
        <p:txBody>
          <a:bodyPr/>
          <a:lstStyle/>
          <a:p>
            <a:pPr marL="0" indent="0">
              <a:buNone/>
            </a:pPr>
            <a:r>
              <a:rPr lang="en-US" dirty="0"/>
              <a:t>Current Year</a:t>
            </a:r>
          </a:p>
        </p:txBody>
      </p:sp>
      <p:sp>
        <p:nvSpPr>
          <p:cNvPr id="4" name="Content Placeholder 3">
            <a:extLst>
              <a:ext uri="{FF2B5EF4-FFF2-40B4-BE49-F238E27FC236}">
                <a16:creationId xmlns:a16="http://schemas.microsoft.com/office/drawing/2014/main" id="{ACA6A89D-097D-4968-A07A-39A5B4F78A62}"/>
              </a:ext>
            </a:extLst>
          </p:cNvPr>
          <p:cNvSpPr>
            <a:spLocks noGrp="1"/>
          </p:cNvSpPr>
          <p:nvPr>
            <p:ph sz="half" idx="2"/>
          </p:nvPr>
        </p:nvSpPr>
        <p:spPr>
          <a:xfrm>
            <a:off x="6172200" y="1825625"/>
            <a:ext cx="1758142" cy="501939"/>
          </a:xfrm>
        </p:spPr>
        <p:txBody>
          <a:bodyPr/>
          <a:lstStyle/>
          <a:p>
            <a:pPr marL="0" indent="0">
              <a:buNone/>
            </a:pPr>
            <a:r>
              <a:rPr lang="en-US" dirty="0"/>
              <a:t>Next Year</a:t>
            </a:r>
          </a:p>
        </p:txBody>
      </p:sp>
      <p:sp>
        <p:nvSpPr>
          <p:cNvPr id="8" name="Content Placeholder 2">
            <a:extLst>
              <a:ext uri="{FF2B5EF4-FFF2-40B4-BE49-F238E27FC236}">
                <a16:creationId xmlns:a16="http://schemas.microsoft.com/office/drawing/2014/main" id="{D13C2F43-A283-4FD4-9C0D-BFF93C50AC01}"/>
              </a:ext>
            </a:extLst>
          </p:cNvPr>
          <p:cNvSpPr txBox="1">
            <a:spLocks/>
          </p:cNvSpPr>
          <p:nvPr/>
        </p:nvSpPr>
        <p:spPr>
          <a:xfrm>
            <a:off x="838199" y="2506661"/>
            <a:ext cx="4614949" cy="367030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2200" dirty="0"/>
              <a:t>&lt;Bar chart of top 10 programming languages for the current year goes here.&gt;</a:t>
            </a:r>
          </a:p>
        </p:txBody>
      </p:sp>
      <p:sp>
        <p:nvSpPr>
          <p:cNvPr id="10" name="Content Placeholder 2">
            <a:extLst>
              <a:ext uri="{FF2B5EF4-FFF2-40B4-BE49-F238E27FC236}">
                <a16:creationId xmlns:a16="http://schemas.microsoft.com/office/drawing/2014/main" id="{AE706D50-7D14-4DB8-BE17-5497AA1715EE}"/>
              </a:ext>
            </a:extLst>
          </p:cNvPr>
          <p:cNvSpPr txBox="1">
            <a:spLocks/>
          </p:cNvSpPr>
          <p:nvPr/>
        </p:nvSpPr>
        <p:spPr>
          <a:xfrm>
            <a:off x="6172200" y="2506661"/>
            <a:ext cx="4614949" cy="367030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2200" dirty="0"/>
              <a:t>&lt; Bar chart of top 10 programming languages for the next year goes here.&gt;</a:t>
            </a:r>
          </a:p>
        </p:txBody>
      </p:sp>
      <p:pic>
        <p:nvPicPr>
          <p:cNvPr id="5" name="Picture 4" descr="A graph of different colored bars&#10;&#10;Description automatically generated">
            <a:extLst>
              <a:ext uri="{FF2B5EF4-FFF2-40B4-BE49-F238E27FC236}">
                <a16:creationId xmlns:a16="http://schemas.microsoft.com/office/drawing/2014/main" id="{68DFB75A-8AA2-FD67-F1C2-CCEB6AFEEF76}"/>
              </a:ext>
            </a:extLst>
          </p:cNvPr>
          <p:cNvPicPr>
            <a:picLocks noChangeAspect="1"/>
          </p:cNvPicPr>
          <p:nvPr/>
        </p:nvPicPr>
        <p:blipFill>
          <a:blip r:embed="rId3"/>
          <a:stretch>
            <a:fillRect/>
          </a:stretch>
        </p:blipFill>
        <p:spPr>
          <a:xfrm>
            <a:off x="6171362" y="2324934"/>
            <a:ext cx="5272270" cy="3003504"/>
          </a:xfrm>
          <a:prstGeom prst="rect">
            <a:avLst/>
          </a:prstGeom>
        </p:spPr>
      </p:pic>
      <p:pic>
        <p:nvPicPr>
          <p:cNvPr id="7" name="Picture 6" descr="A graph of different colored bars&#10;&#10;Description automatically generated">
            <a:extLst>
              <a:ext uri="{FF2B5EF4-FFF2-40B4-BE49-F238E27FC236}">
                <a16:creationId xmlns:a16="http://schemas.microsoft.com/office/drawing/2014/main" id="{9E1749D9-7B1D-A09E-A2D3-5024E9D2326E}"/>
              </a:ext>
            </a:extLst>
          </p:cNvPr>
          <p:cNvPicPr>
            <a:picLocks noChangeAspect="1"/>
          </p:cNvPicPr>
          <p:nvPr/>
        </p:nvPicPr>
        <p:blipFill>
          <a:blip r:embed="rId4"/>
          <a:stretch>
            <a:fillRect/>
          </a:stretch>
        </p:blipFill>
        <p:spPr>
          <a:xfrm>
            <a:off x="833829" y="2324934"/>
            <a:ext cx="5262647" cy="3003505"/>
          </a:xfrm>
          <a:prstGeom prst="rect">
            <a:avLst/>
          </a:prstGeom>
        </p:spPr>
      </p:pic>
    </p:spTree>
    <p:extLst>
      <p:ext uri="{BB962C8B-B14F-4D97-AF65-F5344CB8AC3E}">
        <p14:creationId xmlns:p14="http://schemas.microsoft.com/office/powerpoint/2010/main" val="19572598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C3525F-7CB4-4C06-B037-C81D2DED9B80}"/>
              </a:ext>
            </a:extLst>
          </p:cNvPr>
          <p:cNvSpPr>
            <a:spLocks noGrp="1"/>
          </p:cNvSpPr>
          <p:nvPr>
            <p:ph type="title"/>
          </p:nvPr>
        </p:nvSpPr>
        <p:spPr/>
        <p:txBody>
          <a:bodyPr>
            <a:normAutofit/>
          </a:bodyPr>
          <a:lstStyle/>
          <a:p>
            <a:r>
              <a:rPr lang="en-US" sz="2800" dirty="0"/>
              <a:t>PROGRAMMING LANGUAGE TRENDS - FINDINGS &amp; IMPLICATIONS</a:t>
            </a:r>
          </a:p>
        </p:txBody>
      </p:sp>
      <p:sp>
        <p:nvSpPr>
          <p:cNvPr id="3" name="Content Placeholder 2">
            <a:extLst>
              <a:ext uri="{FF2B5EF4-FFF2-40B4-BE49-F238E27FC236}">
                <a16:creationId xmlns:a16="http://schemas.microsoft.com/office/drawing/2014/main" id="{E4FC0D20-FACF-4D73-BD27-CF8F6B97546A}"/>
              </a:ext>
            </a:extLst>
          </p:cNvPr>
          <p:cNvSpPr>
            <a:spLocks noGrp="1"/>
          </p:cNvSpPr>
          <p:nvPr>
            <p:ph sz="half" idx="1"/>
          </p:nvPr>
        </p:nvSpPr>
        <p:spPr>
          <a:xfrm>
            <a:off x="813816" y="1825625"/>
            <a:ext cx="5181600" cy="4351338"/>
          </a:xfrm>
        </p:spPr>
        <p:txBody>
          <a:bodyPr vert="horz" lIns="91440" tIns="45720" rIns="91440" bIns="45720" rtlCol="0" anchor="t">
            <a:normAutofit fontScale="62500" lnSpcReduction="20000"/>
          </a:bodyPr>
          <a:lstStyle/>
          <a:p>
            <a:pPr marL="0" indent="0">
              <a:buNone/>
            </a:pPr>
            <a:r>
              <a:rPr lang="en-US" b="1" dirty="0">
                <a:latin typeface="IBM Plex Mono Text"/>
              </a:rPr>
              <a:t>Findings</a:t>
            </a:r>
          </a:p>
          <a:p>
            <a:r>
              <a:rPr lang="en-US">
                <a:latin typeface="IBM Plex Mono Text"/>
              </a:rPr>
              <a:t>LanguageWorkedWith JavaScript has the highest total respondent count, reflecting its strong current usage.</a:t>
            </a:r>
            <a:endParaRPr lang="en-US" dirty="0">
              <a:latin typeface="IBM Plex Mono Text"/>
            </a:endParaRPr>
          </a:p>
          <a:p>
            <a:r>
              <a:rPr lang="en-US">
                <a:latin typeface="IBM Plex Mono Text"/>
              </a:rPr>
              <a:t>The average number of respondents is approximately 61.9 million (61,902,903).</a:t>
            </a:r>
            <a:endParaRPr lang="en-US" dirty="0">
              <a:latin typeface="IBM Plex Mono Text"/>
            </a:endParaRPr>
          </a:p>
          <a:p>
            <a:r>
              <a:rPr lang="en-US">
                <a:latin typeface="IBM Plex Mono Text"/>
              </a:rPr>
              <a:t>Respondent count is unusually high when LanguageWorkedWith is JavaScript.</a:t>
            </a:r>
            <a:endParaRPr lang="en-US" dirty="0">
              <a:latin typeface="IBM Plex Mono Text"/>
            </a:endParaRPr>
          </a:p>
          <a:p>
            <a:r>
              <a:rPr lang="en-US">
                <a:latin typeface="IBM Plex Mono Text"/>
              </a:rPr>
              <a:t>The summed values of respondent counts range from over 24 million to over 108 million.</a:t>
            </a:r>
            <a:endParaRPr lang="en-US" dirty="0">
              <a:latin typeface="IBM Plex Mono Text"/>
            </a:endParaRPr>
          </a:p>
          <a:p>
            <a:r>
              <a:rPr lang="en-US">
                <a:latin typeface="IBM Plex Mono Text"/>
              </a:rPr>
              <a:t>For LanguageWorkedWith, the most significant values are JavaScript, HTML/CSS, and SQL, adding up to nearly 295 million (47.6% of the total).</a:t>
            </a:r>
            <a:endParaRPr lang="en-US" dirty="0">
              <a:latin typeface="IBM Plex Mono Text"/>
            </a:endParaRPr>
          </a:p>
          <a:p>
            <a:r>
              <a:rPr lang="en-US">
                <a:latin typeface="IBM Plex Mono Text"/>
              </a:rPr>
              <a:t>Across all values of LanguageWorkedWith, the sum of respondents is over 619 million.</a:t>
            </a:r>
            <a:endParaRPr lang="en-US" dirty="0">
              <a:latin typeface="IBM Plex Mono Text"/>
            </a:endParaRPr>
          </a:p>
          <a:p>
            <a:pPr marL="0" indent="0">
              <a:buNone/>
            </a:pPr>
            <a:endParaRPr lang="en-US">
              <a:latin typeface="IBM Plex Mono Text"/>
            </a:endParaRPr>
          </a:p>
        </p:txBody>
      </p:sp>
      <p:sp>
        <p:nvSpPr>
          <p:cNvPr id="4" name="Content Placeholder 3">
            <a:extLst>
              <a:ext uri="{FF2B5EF4-FFF2-40B4-BE49-F238E27FC236}">
                <a16:creationId xmlns:a16="http://schemas.microsoft.com/office/drawing/2014/main" id="{ACA6A89D-097D-4968-A07A-39A5B4F78A62}"/>
              </a:ext>
            </a:extLst>
          </p:cNvPr>
          <p:cNvSpPr>
            <a:spLocks noGrp="1"/>
          </p:cNvSpPr>
          <p:nvPr>
            <p:ph sz="half" idx="2"/>
          </p:nvPr>
        </p:nvSpPr>
        <p:spPr/>
        <p:txBody>
          <a:bodyPr vert="horz" lIns="91440" tIns="45720" rIns="91440" bIns="45720" rtlCol="0" anchor="t">
            <a:normAutofit fontScale="62500" lnSpcReduction="20000"/>
          </a:bodyPr>
          <a:lstStyle/>
          <a:p>
            <a:pPr marL="0" indent="0">
              <a:buNone/>
            </a:pPr>
            <a:r>
              <a:rPr lang="en-US" b="1" dirty="0">
                <a:latin typeface="IBM Plex Mono Text"/>
              </a:rPr>
              <a:t>Implications</a:t>
            </a:r>
          </a:p>
          <a:p>
            <a:r>
              <a:rPr lang="en-US"/>
              <a:t>LanguageDesireNextYear JavaScript has the highest total respondent count, indicating continued strong interest in the future.</a:t>
            </a:r>
            <a:endParaRPr lang="en-US" dirty="0"/>
          </a:p>
          <a:p>
            <a:r>
              <a:rPr lang="en-US"/>
              <a:t>The average number of respondents for future interest languages is about 50.4 million (50,443,466).</a:t>
            </a:r>
            <a:endParaRPr lang="en-US" dirty="0"/>
          </a:p>
          <a:p>
            <a:r>
              <a:rPr lang="en-US"/>
              <a:t>Respondent count is most unusual when LanguageDesireNextYear is JavaScript and Kotlin.</a:t>
            </a:r>
            <a:endParaRPr lang="en-US" dirty="0"/>
          </a:p>
          <a:p>
            <a:r>
              <a:rPr lang="en-US"/>
              <a:t>The summed values of respondent counts range from over 23 million to over 82 million.</a:t>
            </a:r>
            <a:endParaRPr lang="en-US" dirty="0"/>
          </a:p>
          <a:p>
            <a:r>
              <a:rPr lang="en-US"/>
              <a:t>For LanguageDesireNextYear, JavaScript is the most significant value, with over 82 million respondents (16.3% of the total).</a:t>
            </a:r>
            <a:endParaRPr lang="en-US" dirty="0"/>
          </a:p>
          <a:p>
            <a:r>
              <a:rPr lang="en-US"/>
              <a:t>Across all values of LanguageDesireNextYear, the sum of respondents is over 504 million.</a:t>
            </a:r>
            <a:endParaRPr lang="en-US" dirty="0"/>
          </a:p>
          <a:p>
            <a:pPr marL="0" indent="0">
              <a:buNone/>
            </a:pPr>
            <a:endParaRPr lang="en-US" dirty="0"/>
          </a:p>
          <a:p>
            <a:pPr marL="0" indent="0">
              <a:buNone/>
            </a:pPr>
            <a:endParaRPr lang="en-US"/>
          </a:p>
        </p:txBody>
      </p:sp>
    </p:spTree>
    <p:extLst>
      <p:ext uri="{BB962C8B-B14F-4D97-AF65-F5344CB8AC3E}">
        <p14:creationId xmlns:p14="http://schemas.microsoft.com/office/powerpoint/2010/main" val="21868969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3E51ED-A6B0-8DD0-888B-E739F4D9832B}"/>
              </a:ext>
            </a:extLst>
          </p:cNvPr>
          <p:cNvSpPr>
            <a:spLocks noGrp="1"/>
          </p:cNvSpPr>
          <p:nvPr>
            <p:ph type="title"/>
          </p:nvPr>
        </p:nvSpPr>
        <p:spPr/>
        <p:txBody>
          <a:bodyPr/>
          <a:lstStyle/>
          <a:p>
            <a:r>
              <a:rPr lang="en-US" sz="2800">
                <a:latin typeface="IBM Plex Mono SemiBold"/>
              </a:rPr>
              <a:t>PROGRAMMING LANGUAGE TRENDS - </a:t>
            </a:r>
            <a:r>
              <a:rPr lang="en-US" sz="2800" b="1">
                <a:latin typeface="IBM Plex Mono SemiBold"/>
              </a:rPr>
              <a:t>COMPARISON</a:t>
            </a:r>
            <a:endParaRPr lang="en-US"/>
          </a:p>
          <a:p>
            <a:endParaRPr lang="en-US" sz="2800" dirty="0"/>
          </a:p>
        </p:txBody>
      </p:sp>
      <p:sp>
        <p:nvSpPr>
          <p:cNvPr id="5" name="Content Placeholder 4">
            <a:extLst>
              <a:ext uri="{FF2B5EF4-FFF2-40B4-BE49-F238E27FC236}">
                <a16:creationId xmlns:a16="http://schemas.microsoft.com/office/drawing/2014/main" id="{15E04179-D76A-864F-B77E-9DED66611A0D}"/>
              </a:ext>
            </a:extLst>
          </p:cNvPr>
          <p:cNvSpPr>
            <a:spLocks noGrp="1"/>
          </p:cNvSpPr>
          <p:nvPr>
            <p:ph idx="1"/>
          </p:nvPr>
        </p:nvSpPr>
        <p:spPr/>
        <p:txBody>
          <a:bodyPr vert="horz" lIns="91440" tIns="45720" rIns="91440" bIns="45720" rtlCol="0" anchor="t">
            <a:normAutofit fontScale="77500" lnSpcReduction="20000"/>
          </a:bodyPr>
          <a:lstStyle/>
          <a:p>
            <a:pPr>
              <a:buNone/>
            </a:pPr>
            <a:r>
              <a:rPr lang="en-US">
                <a:latin typeface="IBM Plex Mono Text"/>
              </a:rPr>
              <a:t>• </a:t>
            </a:r>
            <a:r>
              <a:rPr lang="en-US" b="1">
                <a:latin typeface="IBM Plex Mono Text"/>
              </a:rPr>
              <a:t>Top Respondent Language</a:t>
            </a:r>
            <a:r>
              <a:rPr lang="en-US">
                <a:latin typeface="IBM Plex Mono Text"/>
              </a:rPr>
              <a:t>: JavaScript leads in both current usage and future interest, underscoring its importance in both contexts.</a:t>
            </a:r>
          </a:p>
          <a:p>
            <a:pPr>
              <a:buNone/>
            </a:pPr>
            <a:r>
              <a:rPr lang="en-US"/>
              <a:t>• </a:t>
            </a:r>
            <a:r>
              <a:rPr lang="en-US" b="1"/>
              <a:t>Average Respondent Count</a:t>
            </a:r>
            <a:r>
              <a:rPr lang="en-US"/>
              <a:t>: The average respondent count for current languages is higher than for future interest, suggesting a higher engagement with current technologies compared to future interests.</a:t>
            </a:r>
          </a:p>
          <a:p>
            <a:pPr>
              <a:buNone/>
            </a:pPr>
            <a:r>
              <a:rPr lang="en-US"/>
              <a:t>• </a:t>
            </a:r>
            <a:r>
              <a:rPr lang="en-US" b="1"/>
              <a:t>Unusual Respondent Count</a:t>
            </a:r>
            <a:r>
              <a:rPr lang="en-US"/>
              <a:t>: High respondent counts for JavaScript in current usage and for JavaScript and Kotlin in future interest highlight areas of significant focus.</a:t>
            </a:r>
          </a:p>
          <a:p>
            <a:pPr>
              <a:buNone/>
            </a:pPr>
            <a:r>
              <a:rPr lang="en-US"/>
              <a:t>• </a:t>
            </a:r>
            <a:r>
              <a:rPr lang="en-US" b="1"/>
              <a:t>Range of Respondent Values</a:t>
            </a:r>
            <a:r>
              <a:rPr lang="en-US"/>
              <a:t>: The range of values is slightly higher for current languages, indicating broader engagement compared to future languages.</a:t>
            </a:r>
          </a:p>
          <a:p>
            <a:pPr>
              <a:buNone/>
            </a:pPr>
            <a:r>
              <a:rPr lang="en-US"/>
              <a:t>• </a:t>
            </a:r>
            <a:r>
              <a:rPr lang="en-US" b="1"/>
              <a:t>Top Values by Language</a:t>
            </a:r>
            <a:r>
              <a:rPr lang="en-US"/>
              <a:t>: JavaScript remains the most significant language in both current usage and future interest, though its relative impact is greater in current usage.</a:t>
            </a:r>
          </a:p>
          <a:p>
            <a:pPr>
              <a:buNone/>
            </a:pPr>
            <a:r>
              <a:rPr lang="en-US"/>
              <a:t>• </a:t>
            </a:r>
            <a:r>
              <a:rPr lang="en-US" b="1"/>
              <a:t>Total Respondents</a:t>
            </a:r>
            <a:r>
              <a:rPr lang="en-US"/>
              <a:t>: There is a higher total respondent count for current languages compared to future languages, reflecting broader engagement with current technologies.</a:t>
            </a:r>
          </a:p>
          <a:p>
            <a:pPr marL="0" indent="0">
              <a:buNone/>
            </a:pPr>
            <a:endParaRPr lang="en-US" dirty="0"/>
          </a:p>
        </p:txBody>
      </p:sp>
    </p:spTree>
    <p:extLst>
      <p:ext uri="{BB962C8B-B14F-4D97-AF65-F5344CB8AC3E}">
        <p14:creationId xmlns:p14="http://schemas.microsoft.com/office/powerpoint/2010/main" val="1594396125"/>
      </p:ext>
    </p:extLst>
  </p:cSld>
  <p:clrMapOvr>
    <a:masterClrMapping/>
  </p:clrMapOvr>
</p:sld>
</file>

<file path=ppt/theme/theme1.xml><?xml version="1.0" encoding="utf-8"?>
<a:theme xmlns:a="http://schemas.openxmlformats.org/drawingml/2006/main" name="SLIDE_TEMPLATE_skill_network">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2">
      <a:majorFont>
        <a:latin typeface="IBM Plex Sans SemiBold"/>
        <a:ea typeface=""/>
        <a:cs typeface=""/>
      </a:majorFont>
      <a:minorFont>
        <a:latin typeface="IBM Plex Sans Tex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IBM final PPT template.pptx" id="{F28CB670-EDE3-4FD8-A231-7FA031A67C03}" vid="{06644C38-457B-4174-9AD6-1A9A0DF3941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1" ma:contentTypeDescription="Create a new document." ma:contentTypeScope="" ma:versionID="4bc1015ece1c23b1ef2f55a62f11494f">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efbf6837a43ed91190e40f849f23a13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887AE8FE-83F0-42D0-BB5E-14AD3FB1DE1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55be751-a274-42e8-93fb-f39d3b9bccc8"/>
    <ds:schemaRef ds:uri="f80a141d-92ca-4d3d-9308-f7e7b1d44ce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54DA07C5-A406-4A0D-B3E6-3856C94AC7F3}">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otalTime>679</TotalTime>
  <Words>360</Words>
  <Application>Microsoft Office PowerPoint</Application>
  <PresentationFormat>Widescreen</PresentationFormat>
  <Paragraphs>111</Paragraphs>
  <Slides>24</Slides>
  <Notes>3</Notes>
  <HiddenSlides>0</HiddenSlides>
  <MMClips>0</MMClips>
  <ScaleCrop>false</ScaleCrop>
  <HeadingPairs>
    <vt:vector size="4" baseType="variant">
      <vt:variant>
        <vt:lpstr>Theme</vt:lpstr>
      </vt:variant>
      <vt:variant>
        <vt:i4>1</vt:i4>
      </vt:variant>
      <vt:variant>
        <vt:lpstr>Slide Titles</vt:lpstr>
      </vt:variant>
      <vt:variant>
        <vt:i4>24</vt:i4>
      </vt:variant>
    </vt:vector>
  </HeadingPairs>
  <TitlesOfParts>
    <vt:vector size="25" baseType="lpstr">
      <vt:lpstr>SLIDE_TEMPLATE_skill_network</vt:lpstr>
      <vt:lpstr>IBM Data Analyst Capstone Project</vt:lpstr>
      <vt:lpstr>OUTLINE</vt:lpstr>
      <vt:lpstr>EXECUTIVE SUMMARY</vt:lpstr>
      <vt:lpstr>INTRODUCTION</vt:lpstr>
      <vt:lpstr>METHODOLOGY Part 1</vt:lpstr>
      <vt:lpstr>RESULTS</vt:lpstr>
      <vt:lpstr>PROGRAMMING LANGUAGE TRENDS</vt:lpstr>
      <vt:lpstr>PROGRAMMING LANGUAGE TRENDS - FINDINGS &amp; IMPLICATIONS</vt:lpstr>
      <vt:lpstr>PROGRAMMING LANGUAGE TRENDS - COMPARISON </vt:lpstr>
      <vt:lpstr>DATABASE TRENDS</vt:lpstr>
      <vt:lpstr>DATABASE TRENDS - FINDINGS &amp; IMPLICATIONS</vt:lpstr>
      <vt:lpstr>DATABASE TRENDS - COMPARISON</vt:lpstr>
      <vt:lpstr>DASHBOARD</vt:lpstr>
      <vt:lpstr>DASHBOARD TAB 1</vt:lpstr>
      <vt:lpstr>DASHBOARD TAB 2</vt:lpstr>
      <vt:lpstr>DASHBOARD TAB 3</vt:lpstr>
      <vt:lpstr>DISCUSSION</vt:lpstr>
      <vt:lpstr>OVERALL FINDINGS &amp; IMPLICATIONS</vt:lpstr>
      <vt:lpstr>CONCLUSION</vt:lpstr>
      <vt:lpstr>APPENDIX</vt:lpstr>
      <vt:lpstr> JOB POSTINGS</vt:lpstr>
      <vt:lpstr>POPULAR LANGUAGES</vt:lpstr>
      <vt:lpstr>OPEN SOURCE ADOPTION ACROSS OS</vt:lpstr>
      <vt:lpstr>Job Satistefction and Career Aspirations by Employment Status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IT TRENDS</dc:title>
  <dc:creator>Steve Hord</dc:creator>
  <cp:lastModifiedBy>Lakshmi Holla</cp:lastModifiedBy>
  <cp:revision>569</cp:revision>
  <dcterms:created xsi:type="dcterms:W3CDTF">2020-10-28T18:29:43Z</dcterms:created>
  <dcterms:modified xsi:type="dcterms:W3CDTF">2024-08-11T09:14:54Z</dcterms:modified>
</cp:coreProperties>
</file>